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92" r:id="rId2"/>
    <p:sldId id="301" r:id="rId3"/>
    <p:sldId id="303" r:id="rId4"/>
    <p:sldId id="291" r:id="rId5"/>
    <p:sldId id="294" r:id="rId6"/>
    <p:sldId id="514" r:id="rId7"/>
    <p:sldId id="326" r:id="rId8"/>
    <p:sldId id="304" r:id="rId9"/>
    <p:sldId id="306" r:id="rId10"/>
    <p:sldId id="515" r:id="rId11"/>
    <p:sldId id="516" r:id="rId12"/>
    <p:sldId id="517" r:id="rId13"/>
    <p:sldId id="526" r:id="rId14"/>
    <p:sldId id="527" r:id="rId15"/>
    <p:sldId id="528" r:id="rId16"/>
    <p:sldId id="529" r:id="rId17"/>
    <p:sldId id="530" r:id="rId18"/>
    <p:sldId id="531" r:id="rId19"/>
    <p:sldId id="518" r:id="rId20"/>
    <p:sldId id="519" r:id="rId21"/>
    <p:sldId id="511" r:id="rId22"/>
    <p:sldId id="512" r:id="rId23"/>
    <p:sldId id="534" r:id="rId24"/>
    <p:sldId id="310" r:id="rId25"/>
    <p:sldId id="520" r:id="rId26"/>
    <p:sldId id="521" r:id="rId27"/>
    <p:sldId id="522" r:id="rId28"/>
    <p:sldId id="523" r:id="rId29"/>
    <p:sldId id="524" r:id="rId30"/>
    <p:sldId id="525" r:id="rId31"/>
    <p:sldId id="536" r:id="rId32"/>
    <p:sldId id="537" r:id="rId33"/>
    <p:sldId id="298" r:id="rId34"/>
    <p:sldId id="313" r:id="rId35"/>
    <p:sldId id="314" r:id="rId36"/>
    <p:sldId id="316" r:id="rId37"/>
    <p:sldId id="317" r:id="rId38"/>
    <p:sldId id="540" r:id="rId39"/>
    <p:sldId id="319" r:id="rId40"/>
    <p:sldId id="538" r:id="rId41"/>
    <p:sldId id="539" r:id="rId4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onsolas" panose="020B0609020204030204" pitchFamily="49" charset="0"/>
      <p:regular r:id="rId48"/>
      <p:bold r:id="rId49"/>
      <p:italic r:id="rId50"/>
      <p:boldItalic r:id="rId51"/>
    </p:embeddedFon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Nunito Sans" pitchFamily="2" charset="0"/>
      <p:regular r:id="rId56"/>
      <p:bold r:id="rId57"/>
      <p:italic r:id="rId58"/>
      <p:boldItalic r:id="rId59"/>
    </p:embeddedFont>
    <p:embeddedFont>
      <p:font typeface="Nunito Sans Light" pitchFamily="2" charset="0"/>
      <p:regular r:id="rId60"/>
      <p:italic r:id="rId61"/>
    </p:embeddedFont>
    <p:embeddedFont>
      <p:font typeface="Nunito Sans SemiBold" pitchFamily="2" charset="0"/>
      <p:bold r:id="rId62"/>
      <p:boldItalic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136"/>
    <a:srgbClr val="F69180"/>
    <a:srgbClr val="000000"/>
    <a:srgbClr val="FF644E"/>
    <a:srgbClr val="FF3300"/>
    <a:srgbClr val="303030"/>
    <a:srgbClr val="4A4A4A"/>
    <a:srgbClr val="3D3D3D"/>
    <a:srgbClr val="212121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4" autoAdjust="0"/>
    <p:restoredTop sz="84899" autoAdjust="0"/>
  </p:normalViewPr>
  <p:slideViewPr>
    <p:cSldViewPr>
      <p:cViewPr varScale="1">
        <p:scale>
          <a:sx n="61" d="100"/>
          <a:sy n="61" d="100"/>
        </p:scale>
        <p:origin x="146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font" Target="fonts/font23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Title + Image +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75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93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44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34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80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32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69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8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8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Title + Image +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03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553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9509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42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78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562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123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3085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767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340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Title + Image +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692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2425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49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75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the</a:t>
            </a:r>
            <a:r>
              <a:rPr lang="en-US" b="1" baseline="0" dirty="0"/>
              <a:t> output is 0. But expected output is 1. Try to rewrite the code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the</a:t>
            </a:r>
            <a:r>
              <a:rPr lang="en-US" b="1" baseline="0" dirty="0"/>
              <a:t> output is 0. But expected output is 1. Try to rewrite the code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Here the</a:t>
            </a:r>
            <a:r>
              <a:rPr lang="en-US" b="1" baseline="0" dirty="0"/>
              <a:t> output is 0. But expected output is 1. Try to rewrite the code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46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278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9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will see return in later lesson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4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75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11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8609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45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9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4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477851"/>
            <a:ext cx="64626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262577"/>
            <a:ext cx="5487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9732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246295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Looping / Iteration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59130" y="974858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0" y="1426779"/>
            <a:ext cx="9000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Nunito Sans Light" pitchFamily="2" charset="0"/>
              </a:rPr>
              <a:t>		Repeating a set of instruction for a period of time</a:t>
            </a:r>
          </a:p>
        </p:txBody>
      </p:sp>
      <p:pic>
        <p:nvPicPr>
          <p:cNvPr id="2050" name="Picture 2" descr="Image result for ac remo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199" y="2144291"/>
            <a:ext cx="3514725" cy="3227809"/>
          </a:xfrm>
          <a:prstGeom prst="rect">
            <a:avLst/>
          </a:prstGeom>
          <a:noFill/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743200"/>
            <a:ext cx="2971800" cy="2377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29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1157553"/>
            <a:ext cx="8954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Write a </a:t>
            </a:r>
            <a:r>
              <a:rPr lang="en-US" sz="2400" b="0" i="0" dirty="0">
                <a:solidFill>
                  <a:srgbClr val="C00000"/>
                </a:solidFill>
                <a:effectLst/>
                <a:latin typeface="segoe ui" panose="020B0502040204020203" pitchFamily="34" charset="0"/>
              </a:rPr>
              <a:t>C program to read an integer and print its multiplication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224933" y="2288053"/>
            <a:ext cx="656475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Logic:</a:t>
            </a:r>
          </a:p>
          <a:p>
            <a:pPr algn="l"/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Read an integer number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Take a loop counter and initialize it with 1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Run a loop from 1 to 10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Print the multiplication of input number and loop counter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Increase the loop counter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3E2BF-5517-AEE2-3ECD-E6C1CE241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857" y="2237084"/>
            <a:ext cx="1635095" cy="31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2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1157553"/>
            <a:ext cx="8954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C program to print </a:t>
            </a:r>
            <a:r>
              <a:rPr lang="en-US" sz="2400" b="1" dirty="0">
                <a:solidFill>
                  <a:srgbClr val="C00000"/>
                </a:solidFill>
                <a:latin typeface="segoe ui" panose="020B0502040204020203" pitchFamily="34" charset="0"/>
              </a:rPr>
              <a:t>EVEN numbers from 1 to N </a:t>
            </a:r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using while loop.</a:t>
            </a:r>
            <a:endParaRPr lang="en-US" sz="2400" b="0" i="0" dirty="0">
              <a:solidFill>
                <a:srgbClr val="C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217050" y="4343400"/>
            <a:ext cx="87880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Logic: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checking the condition </a:t>
            </a:r>
            <a:r>
              <a:rPr lang="en-US" sz="24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number&lt;=n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within the loop, we are checking the condition to check whether number is EVEN or not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IN" sz="20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(number%2==0)</a:t>
            </a:r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94853" y="1747918"/>
            <a:ext cx="4682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    Input:</a:t>
            </a:r>
          </a:p>
          <a:p>
            <a:r>
              <a:rPr lang="en-US" dirty="0"/>
              <a:t>    Enter value of N: 10</a:t>
            </a:r>
          </a:p>
          <a:p>
            <a:endParaRPr lang="en-US" dirty="0"/>
          </a:p>
          <a:p>
            <a:r>
              <a:rPr lang="en-US" dirty="0"/>
              <a:t>    Output:</a:t>
            </a:r>
          </a:p>
          <a:p>
            <a:r>
              <a:rPr lang="en-US" dirty="0"/>
              <a:t>    Even Numbers from 1 to 10:</a:t>
            </a:r>
          </a:p>
          <a:p>
            <a:r>
              <a:rPr lang="en-US" dirty="0"/>
              <a:t>    2 4 6 8 10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0791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76200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0" y="762000"/>
            <a:ext cx="9143999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segoe ui" panose="020B0502040204020203" pitchFamily="34" charset="0"/>
              </a:rPr>
              <a:t>#include&lt;stdio.h&gt;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int main()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{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int number;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int n;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number=1;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printf("Enter the value of N: ");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</a:t>
            </a:r>
            <a:r>
              <a:rPr lang="en-US" sz="2000" dirty="0" err="1">
                <a:latin typeface="segoe ui" panose="020B0502040204020203" pitchFamily="34" charset="0"/>
              </a:rPr>
              <a:t>scanf</a:t>
            </a:r>
            <a:r>
              <a:rPr lang="en-US" sz="2000" dirty="0">
                <a:latin typeface="segoe ui" panose="020B0502040204020203" pitchFamily="34" charset="0"/>
              </a:rPr>
              <a:t>("%</a:t>
            </a:r>
            <a:r>
              <a:rPr lang="en-US" sz="2000" dirty="0" err="1">
                <a:latin typeface="segoe ui" panose="020B0502040204020203" pitchFamily="34" charset="0"/>
              </a:rPr>
              <a:t>d",&amp;n</a:t>
            </a:r>
            <a:r>
              <a:rPr lang="en-US" sz="20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printf("Even Numbers from 1 to %d:\</a:t>
            </a:r>
            <a:r>
              <a:rPr lang="en-US" sz="2000" dirty="0" err="1">
                <a:latin typeface="segoe ui" panose="020B0502040204020203" pitchFamily="34" charset="0"/>
              </a:rPr>
              <a:t>n",n</a:t>
            </a:r>
            <a:r>
              <a:rPr lang="en-US" sz="20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</a:t>
            </a:r>
            <a:r>
              <a:rPr lang="en-US" sz="2000" b="1" dirty="0">
                <a:latin typeface="segoe ui" panose="020B0502040204020203" pitchFamily="34" charset="0"/>
              </a:rPr>
              <a:t>while(number&lt;=n)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{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	//Here is the condition to check EVEN number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	</a:t>
            </a:r>
            <a:r>
              <a:rPr lang="en-US" sz="2000" b="1" dirty="0">
                <a:latin typeface="segoe ui" panose="020B0502040204020203" pitchFamily="34" charset="0"/>
              </a:rPr>
              <a:t>if(number%2==0)</a:t>
            </a:r>
          </a:p>
          <a:p>
            <a:pPr algn="l"/>
            <a:r>
              <a:rPr lang="en-US" sz="2000" b="1" dirty="0">
                <a:latin typeface="segoe ui" panose="020B0502040204020203" pitchFamily="34" charset="0"/>
              </a:rPr>
              <a:t>			printf("%d ",number);</a:t>
            </a:r>
          </a:p>
          <a:p>
            <a:pPr algn="l"/>
            <a:r>
              <a:rPr lang="en-US" sz="2000" b="1" dirty="0">
                <a:latin typeface="segoe ui" panose="020B0502040204020203" pitchFamily="34" charset="0"/>
              </a:rPr>
              <a:t>		// increasing loop counter by 1</a:t>
            </a:r>
          </a:p>
          <a:p>
            <a:pPr algn="l"/>
            <a:r>
              <a:rPr lang="en-US" sz="2000" b="1" dirty="0">
                <a:latin typeface="segoe ui" panose="020B0502040204020203" pitchFamily="34" charset="0"/>
              </a:rPr>
              <a:t>		number++;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}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	return 0;</a:t>
            </a:r>
          </a:p>
          <a:p>
            <a:pPr algn="l"/>
            <a:r>
              <a:rPr lang="en-US" sz="2000" dirty="0">
                <a:latin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0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1157553"/>
            <a:ext cx="89542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0" i="0" dirty="0">
                <a:solidFill>
                  <a:srgbClr val="FF0000"/>
                </a:solidFill>
                <a:effectLst/>
                <a:latin typeface="erdana"/>
              </a:rPr>
              <a:t>Write a C program to find </a:t>
            </a:r>
            <a:r>
              <a:rPr lang="en-US" sz="2400" b="1" i="0" u="sng" dirty="0">
                <a:solidFill>
                  <a:srgbClr val="FF0000"/>
                </a:solidFill>
                <a:effectLst/>
                <a:latin typeface="erdana"/>
              </a:rPr>
              <a:t>Sum of digits </a:t>
            </a:r>
            <a:r>
              <a:rPr lang="en-US" sz="2400" dirty="0">
                <a:solidFill>
                  <a:srgbClr val="FF0000"/>
                </a:solidFill>
                <a:latin typeface="erdana"/>
              </a:rPr>
              <a:t>of a given number using while.</a:t>
            </a:r>
            <a:endParaRPr lang="en-US" sz="2400" b="0" i="0" dirty="0">
              <a:solidFill>
                <a:srgbClr val="FF0000"/>
              </a:solidFill>
              <a:effectLst/>
              <a:latin typeface="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261048" y="1742841"/>
            <a:ext cx="87880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LOGIC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Step 1: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Get number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by user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Step 2: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Ger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remainder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of the number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Step 3: </a:t>
            </a:r>
            <a:r>
              <a:rPr lang="en-US" sz="2000" b="1" dirty="0">
                <a:solidFill>
                  <a:srgbClr val="000000"/>
                </a:solidFill>
                <a:latin typeface="inter-regular"/>
              </a:rPr>
              <a:t>S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um the remainder of the number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Step 4: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Divide the number by 10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Step 5: Repeat the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step 2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while number is greater than 0.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465082" y="4038600"/>
            <a:ext cx="707871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Example:</a:t>
            </a:r>
          </a:p>
          <a:p>
            <a:endParaRPr lang="en-US" b="1" dirty="0"/>
          </a:p>
          <a:p>
            <a:r>
              <a:rPr lang="en-US" b="1" dirty="0"/>
              <a:t>Enter a number:654</a:t>
            </a:r>
          </a:p>
          <a:p>
            <a:r>
              <a:rPr lang="en-US" b="1" dirty="0"/>
              <a:t>Sum is=15</a:t>
            </a:r>
          </a:p>
          <a:p>
            <a:endParaRPr lang="en-US" b="1" dirty="0"/>
          </a:p>
          <a:p>
            <a:r>
              <a:rPr lang="en-US" b="1" dirty="0"/>
              <a:t>Enter a number:123</a:t>
            </a:r>
          </a:p>
          <a:p>
            <a:r>
              <a:rPr lang="en-US" b="1" dirty="0"/>
              <a:t>Sum is=6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00722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76200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227560" y="914400"/>
            <a:ext cx="895429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sz="24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 main() 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algn="just"/>
            <a:r>
              <a:rPr lang="en-IN" sz="2400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400" i="0" dirty="0">
                <a:solidFill>
                  <a:srgbClr val="000000"/>
                </a:solidFill>
                <a:effectLst/>
                <a:latin typeface="inter-regular"/>
              </a:rPr>
              <a:t> n, sum=0,rem; 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printf(</a:t>
            </a:r>
            <a:r>
              <a:rPr lang="en-IN" sz="2400" b="0" i="0" dirty="0">
                <a:solidFill>
                  <a:srgbClr val="0000FF"/>
                </a:solidFill>
                <a:effectLst/>
                <a:latin typeface="inter-regular"/>
              </a:rPr>
              <a:t>"Enter a number:"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scanf(</a:t>
            </a:r>
            <a:r>
              <a:rPr lang="en-IN" sz="2400" b="0" i="0" dirty="0">
                <a:solidFill>
                  <a:srgbClr val="0000FF"/>
                </a:solidFill>
                <a:effectLst/>
                <a:latin typeface="inter-regular"/>
              </a:rPr>
              <a:t>"%d"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,&amp;n);  </a:t>
            </a:r>
          </a:p>
          <a:p>
            <a:pPr algn="just"/>
            <a:r>
              <a:rPr lang="en-IN" sz="2400" b="1" i="0" dirty="0">
                <a:solidFill>
                  <a:srgbClr val="006699"/>
                </a:solidFill>
                <a:effectLst/>
                <a:latin typeface="inter-regular"/>
              </a:rPr>
              <a:t>while</a:t>
            </a:r>
            <a:r>
              <a:rPr lang="en-IN" sz="2400" b="1" i="0" dirty="0">
                <a:solidFill>
                  <a:srgbClr val="000000"/>
                </a:solidFill>
                <a:effectLst/>
                <a:latin typeface="inter-regular"/>
              </a:rPr>
              <a:t>(n!=0) 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lvl="1" algn="just"/>
            <a:r>
              <a:rPr lang="en-IN" sz="2400" dirty="0">
                <a:solidFill>
                  <a:srgbClr val="000000"/>
                </a:solidFill>
                <a:latin typeface="inter-regular"/>
              </a:rPr>
              <a:t>rem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=n%10;    </a:t>
            </a:r>
          </a:p>
          <a:p>
            <a:pPr lvl="1"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sum=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-regular"/>
              </a:rPr>
              <a:t>sum+</a:t>
            </a:r>
            <a:r>
              <a:rPr lang="en-IN" sz="2400" dirty="0" err="1">
                <a:solidFill>
                  <a:srgbClr val="000000"/>
                </a:solidFill>
                <a:latin typeface="inter-regular"/>
              </a:rPr>
              <a:t>rem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;    </a:t>
            </a:r>
          </a:p>
          <a:p>
            <a:pPr lvl="1"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n=n/10; 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printf(</a:t>
            </a:r>
            <a:r>
              <a:rPr lang="en-IN" sz="2400" b="0" i="0" dirty="0">
                <a:solidFill>
                  <a:srgbClr val="0000FF"/>
                </a:solidFill>
                <a:effectLst/>
                <a:latin typeface="inter-regular"/>
              </a:rPr>
              <a:t>"Sum is=%</a:t>
            </a:r>
            <a:r>
              <a:rPr lang="en-IN" sz="2400" b="0" i="0" dirty="0" err="1">
                <a:solidFill>
                  <a:srgbClr val="0000FF"/>
                </a:solidFill>
                <a:effectLst/>
                <a:latin typeface="inter-regular"/>
              </a:rPr>
              <a:t>d"</a:t>
            </a:r>
            <a:r>
              <a:rPr lang="en-IN" sz="2400" b="0" i="0" dirty="0" err="1">
                <a:solidFill>
                  <a:srgbClr val="000000"/>
                </a:solidFill>
                <a:effectLst/>
                <a:latin typeface="inter-regular"/>
              </a:rPr>
              <a:t>,sum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IN" sz="24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}   </a:t>
            </a:r>
          </a:p>
        </p:txBody>
      </p:sp>
    </p:spTree>
    <p:extLst>
      <p:ext uri="{BB962C8B-B14F-4D97-AF65-F5344CB8AC3E}">
        <p14:creationId xmlns:p14="http://schemas.microsoft.com/office/powerpoint/2010/main" val="623149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1157553"/>
            <a:ext cx="8954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  <a:latin typeface="erdana"/>
              </a:rPr>
              <a:t>Write a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erdana"/>
              </a:rPr>
              <a:t>C Program to find the reverse of a given number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261048" y="1742841"/>
            <a:ext cx="87880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000" dirty="0">
                <a:latin typeface="erdana"/>
              </a:rPr>
              <a:t>Enter</a:t>
            </a:r>
            <a:r>
              <a:rPr lang="en-US" sz="2000" b="0" i="0" dirty="0">
                <a:effectLst/>
                <a:latin typeface="erdana"/>
              </a:rPr>
              <a:t> any </a:t>
            </a:r>
            <a:r>
              <a:rPr lang="en-US" sz="2000" b="1" dirty="0">
                <a:latin typeface="erdana"/>
              </a:rPr>
              <a:t>n</a:t>
            </a:r>
            <a:r>
              <a:rPr lang="en-US" sz="2000" b="0" i="0" dirty="0">
                <a:effectLst/>
                <a:latin typeface="erdana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0" i="0" dirty="0">
                <a:effectLst/>
                <a:latin typeface="erdana"/>
              </a:rPr>
              <a:t>Declare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erdana"/>
              </a:rPr>
              <a:t>rev=0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erdana"/>
              </a:rPr>
              <a:t>, </a:t>
            </a:r>
            <a:r>
              <a:rPr lang="en-US" sz="2000" b="0" i="0" dirty="0">
                <a:effectLst/>
                <a:latin typeface="erdana"/>
              </a:rPr>
              <a:t>where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erdana"/>
              </a:rPr>
              <a:t>rev</a:t>
            </a:r>
            <a:r>
              <a:rPr lang="en-US" sz="2000" b="0" i="0" dirty="0">
                <a:effectLst/>
                <a:latin typeface="erdana"/>
              </a:rPr>
              <a:t> an integer variable.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0" i="0" dirty="0">
                <a:effectLst/>
                <a:latin typeface="erdana"/>
              </a:rPr>
              <a:t>Get </a:t>
            </a:r>
            <a:r>
              <a:rPr lang="en-US" sz="2000" b="1" i="0" dirty="0">
                <a:effectLst/>
                <a:latin typeface="erdana"/>
              </a:rPr>
              <a:t>rem(</a:t>
            </a:r>
            <a:r>
              <a:rPr lang="en-US" sz="2000" b="1" i="0" dirty="0" err="1">
                <a:effectLst/>
                <a:latin typeface="erdana"/>
              </a:rPr>
              <a:t>last_digit</a:t>
            </a:r>
            <a:r>
              <a:rPr lang="en-US" sz="2000" b="1" i="0" dirty="0">
                <a:effectLst/>
                <a:latin typeface="erdana"/>
              </a:rPr>
              <a:t>) </a:t>
            </a:r>
            <a:r>
              <a:rPr lang="en-US" sz="2000" b="0" i="0" dirty="0">
                <a:effectLst/>
                <a:latin typeface="erdana"/>
              </a:rPr>
              <a:t>of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erdana"/>
              </a:rPr>
              <a:t>n</a:t>
            </a:r>
            <a:r>
              <a:rPr lang="en-US" sz="2000" b="0" i="0" dirty="0">
                <a:effectLst/>
                <a:latin typeface="erdana"/>
              </a:rPr>
              <a:t> by performing the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erdana"/>
              </a:rPr>
              <a:t>modulo division (%) </a:t>
            </a:r>
            <a:r>
              <a:rPr lang="en-US" sz="2000" b="0" i="0" dirty="0">
                <a:effectLst/>
                <a:latin typeface="erdana"/>
              </a:rPr>
              <a:t>and store the value in </a:t>
            </a:r>
            <a:r>
              <a:rPr lang="en-US" sz="2000" b="1" i="0" dirty="0">
                <a:effectLst/>
                <a:latin typeface="erdana"/>
              </a:rPr>
              <a:t>rem</a:t>
            </a:r>
            <a:r>
              <a:rPr lang="en-US" sz="2000" b="0" i="0" dirty="0">
                <a:effectLst/>
                <a:latin typeface="erdana"/>
              </a:rPr>
              <a:t>(</a:t>
            </a:r>
            <a:r>
              <a:rPr lang="en-US" sz="2000" b="1" i="0" dirty="0" err="1">
                <a:effectLst/>
                <a:latin typeface="erdana"/>
              </a:rPr>
              <a:t>last_digit</a:t>
            </a:r>
            <a:r>
              <a:rPr lang="en-US" sz="2000" b="1" i="0" dirty="0">
                <a:effectLst/>
                <a:latin typeface="erdana"/>
              </a:rPr>
              <a:t>) </a:t>
            </a:r>
            <a:r>
              <a:rPr lang="en-US" sz="2000" b="0" i="0" dirty="0">
                <a:effectLst/>
                <a:latin typeface="erdana"/>
              </a:rPr>
              <a:t>variable, </a:t>
            </a:r>
            <a:r>
              <a:rPr lang="en-US" sz="2000" b="0" i="0" dirty="0" err="1">
                <a:effectLst/>
                <a:latin typeface="erdana"/>
              </a:rPr>
              <a:t>likey</a:t>
            </a:r>
            <a:r>
              <a:rPr lang="en-US" sz="2000" b="0" i="0" dirty="0">
                <a:effectLst/>
                <a:latin typeface="erdana"/>
              </a:rPr>
              <a:t> </a:t>
            </a:r>
            <a:r>
              <a:rPr lang="en-US" sz="2000" b="1" dirty="0">
                <a:latin typeface="erdana"/>
              </a:rPr>
              <a:t>rem</a:t>
            </a:r>
            <a:r>
              <a:rPr lang="en-US" sz="2000" b="1" i="0" dirty="0">
                <a:effectLst/>
                <a:latin typeface="erdana"/>
              </a:rPr>
              <a:t>= n % 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1" i="0" dirty="0">
                <a:effectLst/>
                <a:latin typeface="erdana"/>
              </a:rPr>
              <a:t>Multiply rev by 10 </a:t>
            </a:r>
            <a:r>
              <a:rPr lang="en-US" sz="2000" b="0" i="0" dirty="0">
                <a:effectLst/>
                <a:latin typeface="erdana"/>
              </a:rPr>
              <a:t>and add </a:t>
            </a:r>
            <a:r>
              <a:rPr lang="en-US" sz="2000" b="1" i="0" dirty="0">
                <a:effectLst/>
                <a:latin typeface="erdana"/>
              </a:rPr>
              <a:t>rem(</a:t>
            </a:r>
            <a:r>
              <a:rPr lang="en-US" sz="2000" b="1" i="0" dirty="0" err="1">
                <a:effectLst/>
                <a:latin typeface="erdana"/>
              </a:rPr>
              <a:t>last_digit</a:t>
            </a:r>
            <a:r>
              <a:rPr lang="en-US" sz="2000" b="1" i="0" dirty="0">
                <a:effectLst/>
                <a:latin typeface="erdana"/>
              </a:rPr>
              <a:t>)</a:t>
            </a:r>
            <a:r>
              <a:rPr lang="en-US" sz="2000" b="0" i="0" dirty="0">
                <a:effectLst/>
                <a:latin typeface="erdana"/>
              </a:rPr>
              <a:t>, like </a:t>
            </a:r>
            <a:r>
              <a:rPr lang="en-US" sz="2000" b="1" i="0" dirty="0">
                <a:effectLst/>
                <a:latin typeface="erdana"/>
              </a:rPr>
              <a:t>rev = rev*10 + </a:t>
            </a:r>
            <a:r>
              <a:rPr lang="en-US" sz="2000" b="1" dirty="0">
                <a:latin typeface="erdana"/>
              </a:rPr>
              <a:t>rem</a:t>
            </a:r>
            <a:r>
              <a:rPr lang="en-US" sz="2000" b="1" i="0" dirty="0">
                <a:effectLst/>
                <a:latin typeface="erdana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0" i="0" dirty="0">
                <a:effectLst/>
                <a:latin typeface="erdana"/>
              </a:rPr>
              <a:t>Divide </a:t>
            </a:r>
            <a:r>
              <a:rPr lang="en-US" sz="2000" b="1" dirty="0">
                <a:latin typeface="erdana"/>
              </a:rPr>
              <a:t>n </a:t>
            </a:r>
            <a:r>
              <a:rPr lang="en-US" sz="2000" b="1" i="0" dirty="0">
                <a:effectLst/>
                <a:latin typeface="erdana"/>
              </a:rPr>
              <a:t>by 10</a:t>
            </a:r>
            <a:r>
              <a:rPr lang="en-US" sz="2000" b="0" i="0" dirty="0">
                <a:effectLst/>
                <a:latin typeface="erdana"/>
              </a:rPr>
              <a:t>, like </a:t>
            </a:r>
            <a:r>
              <a:rPr lang="en-US" sz="2000" b="1" i="0" dirty="0">
                <a:effectLst/>
                <a:latin typeface="erdana"/>
              </a:rPr>
              <a:t>n/10.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b="0" i="0" dirty="0">
                <a:effectLst/>
                <a:latin typeface="erdana"/>
              </a:rPr>
              <a:t>Repeat the steps 3 to 5 till numbered is not equal to (or greater than) zero.</a:t>
            </a:r>
            <a:endParaRPr lang="en-US" sz="2000" b="0" i="0" dirty="0">
              <a:effectLst/>
              <a:latin typeface="inter-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261048" y="4297740"/>
            <a:ext cx="4682358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Example:</a:t>
            </a:r>
          </a:p>
          <a:p>
            <a:endParaRPr lang="en-US" sz="2400" dirty="0"/>
          </a:p>
          <a:p>
            <a:r>
              <a:rPr lang="en-US" sz="2400" dirty="0"/>
              <a:t>Enter a number: 123</a:t>
            </a:r>
          </a:p>
          <a:p>
            <a:r>
              <a:rPr lang="en-US" sz="2400" dirty="0"/>
              <a:t>Reversed Number: 321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3005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76200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762000"/>
            <a:ext cx="895429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>
                <a:solidFill>
                  <a:srgbClr val="0000FF"/>
                </a:solidFill>
                <a:latin typeface="inter-regular"/>
              </a:rPr>
              <a:t>//Program to find the reverse of a given number</a:t>
            </a:r>
            <a:endParaRPr lang="en-US" sz="2400" b="0" i="0" dirty="0">
              <a:solidFill>
                <a:srgbClr val="0000FF"/>
              </a:solidFill>
              <a:effectLst/>
              <a:latin typeface="inter-regular"/>
            </a:endParaRPr>
          </a:p>
          <a:p>
            <a:pPr lvl="1" algn="just"/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4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main()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lvl="1" algn="just"/>
            <a:r>
              <a:rPr lang="en-US" sz="24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n, reverse=0, rem;    </a:t>
            </a:r>
          </a:p>
          <a:p>
            <a:pPr lvl="1" algn="just"/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printf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"Enter a number: 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scanf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"%d"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, &amp;n);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400" b="1" i="0" dirty="0">
                <a:solidFill>
                  <a:srgbClr val="006699"/>
                </a:solidFill>
                <a:effectLst/>
                <a:latin typeface="inter-regular"/>
              </a:rPr>
              <a:t>while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(n!=0)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{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   rem=n%10;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   reverse=reverse*10+rem;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   n/=10;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}  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inter-regular"/>
              </a:rPr>
              <a:t>printf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400" b="0" i="0" dirty="0">
                <a:solidFill>
                  <a:srgbClr val="0000FF"/>
                </a:solidFill>
                <a:effectLst/>
                <a:latin typeface="inter-regular"/>
              </a:rPr>
              <a:t>"Reversed Number: %d"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, reverse);    </a:t>
            </a:r>
          </a:p>
          <a:p>
            <a:pPr lvl="1" algn="just"/>
            <a:r>
              <a:rPr lang="en-US" sz="24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lvl="1"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</p:txBody>
      </p:sp>
    </p:spTree>
    <p:extLst>
      <p:ext uri="{BB962C8B-B14F-4D97-AF65-F5344CB8AC3E}">
        <p14:creationId xmlns:p14="http://schemas.microsoft.com/office/powerpoint/2010/main" val="293929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0" y="990600"/>
            <a:ext cx="914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0" i="0" dirty="0">
                <a:solidFill>
                  <a:srgbClr val="610B38"/>
                </a:solidFill>
                <a:effectLst/>
                <a:latin typeface="erdana"/>
              </a:rPr>
              <a:t>Write a C program to find the given number is Armstrong Number </a:t>
            </a:r>
            <a:r>
              <a:rPr lang="en-IN" sz="2400" dirty="0">
                <a:solidFill>
                  <a:srgbClr val="610B38"/>
                </a:solidFill>
                <a:latin typeface="erdana"/>
              </a:rPr>
              <a:t> or not</a:t>
            </a:r>
            <a:endParaRPr lang="en-IN" sz="2400" b="0" i="0" dirty="0">
              <a:solidFill>
                <a:srgbClr val="610B38"/>
              </a:solidFill>
              <a:effectLst/>
              <a:latin typeface="erdan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0CB16-EEF4-FD4B-360F-9D5B65061AF2}"/>
              </a:ext>
            </a:extLst>
          </p:cNvPr>
          <p:cNvSpPr txBox="1"/>
          <p:nvPr/>
        </p:nvSpPr>
        <p:spPr>
          <a:xfrm>
            <a:off x="261048" y="1742841"/>
            <a:ext cx="878809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i="0" dirty="0">
                <a:solidFill>
                  <a:srgbClr val="333333"/>
                </a:solidFill>
                <a:effectLst/>
                <a:latin typeface="inter-bold"/>
              </a:rPr>
              <a:t>Armstrong number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 is </a:t>
            </a:r>
            <a:r>
              <a:rPr lang="en-US" sz="2000" b="0" i="1" dirty="0">
                <a:solidFill>
                  <a:srgbClr val="333333"/>
                </a:solidFill>
                <a:effectLst/>
                <a:latin typeface="inter-regular"/>
              </a:rPr>
              <a:t>a number that is equal to the </a:t>
            </a:r>
            <a:r>
              <a:rPr lang="en-US" sz="2000" b="1" i="1" dirty="0">
                <a:solidFill>
                  <a:srgbClr val="333333"/>
                </a:solidFill>
                <a:effectLst/>
                <a:latin typeface="inter-regular"/>
              </a:rPr>
              <a:t>sum of cubes of its digits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. </a:t>
            </a: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For example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inter-regular"/>
              </a:rPr>
              <a:t>0, 1, 153, 370, 371 and 407 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are the Armstrong numbers.</a:t>
            </a:r>
          </a:p>
          <a:p>
            <a:pPr algn="just"/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Let's try to understand why </a:t>
            </a:r>
            <a:r>
              <a:rPr lang="en-US" sz="2000" b="1" i="0" dirty="0">
                <a:solidFill>
                  <a:srgbClr val="333333"/>
                </a:solidFill>
                <a:effectLst/>
                <a:latin typeface="inter-bold"/>
              </a:rPr>
              <a:t>153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inter-regular"/>
              </a:rPr>
              <a:t> is an Armstrong number.</a:t>
            </a:r>
          </a:p>
          <a:p>
            <a:pPr algn="just"/>
            <a:endParaRPr lang="en-US" sz="20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153 = (1*1*1)+(5*5*5)+(3*3*3)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where: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(1*1*1)=1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(5*5*5)=125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(3*3*3)=27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So: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1+125+27=153 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2051993" y="5100282"/>
            <a:ext cx="468235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enter the number=153</a:t>
            </a:r>
          </a:p>
          <a:p>
            <a:r>
              <a:rPr lang="en-US" b="1" dirty="0" err="1"/>
              <a:t>armstrong</a:t>
            </a:r>
            <a:r>
              <a:rPr lang="en-US" b="1" dirty="0"/>
              <a:t> number</a:t>
            </a:r>
          </a:p>
          <a:p>
            <a:endParaRPr lang="en-US" b="1" dirty="0"/>
          </a:p>
          <a:p>
            <a:r>
              <a:rPr lang="en-US" b="1" dirty="0"/>
              <a:t>enter the number=5</a:t>
            </a:r>
          </a:p>
          <a:p>
            <a:r>
              <a:rPr lang="en-US" b="1" dirty="0"/>
              <a:t>not </a:t>
            </a:r>
            <a:r>
              <a:rPr lang="en-US" b="1" dirty="0" err="1"/>
              <a:t>armstrong</a:t>
            </a:r>
            <a:r>
              <a:rPr lang="en-US" b="1" dirty="0"/>
              <a:t> </a:t>
            </a:r>
            <a:r>
              <a:rPr lang="en-US" b="1" dirty="0" err="1"/>
              <a:t>numbe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56244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76200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685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94853" y="917912"/>
            <a:ext cx="8954294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main()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lvl="1" algn="just"/>
            <a:r>
              <a:rPr lang="en-IN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inter-regular"/>
              </a:rPr>
              <a:t>n,r,sum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=0,temp;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"enter the number="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scanf(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"%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inter-regular"/>
              </a:rPr>
              <a:t>d"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inter-regular"/>
              </a:rPr>
              <a:t>,&amp;n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temp=n;    </a:t>
            </a:r>
          </a:p>
          <a:p>
            <a:pPr lvl="1" algn="just"/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while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(n&gt;0)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lvl="2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r=n%10;    </a:t>
            </a:r>
          </a:p>
          <a:p>
            <a:pPr lvl="2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sum=sum+(r*r*r);    </a:t>
            </a:r>
          </a:p>
          <a:p>
            <a:pPr lvl="2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n=n/10;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}    </a:t>
            </a:r>
          </a:p>
          <a:p>
            <a:pPr lvl="1" algn="just"/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if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(temp==sum)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inter-regular"/>
              </a:rPr>
              <a:t>armstrong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  number 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else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"not 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inter-regular"/>
              </a:rPr>
              <a:t>armstrong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 number"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}  </a:t>
            </a:r>
          </a:p>
          <a:p>
            <a:pPr algn="just"/>
            <a:endParaRPr lang="en-US" sz="2000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0381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198244" y="932743"/>
            <a:ext cx="8954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segoe ui" panose="020B0502040204020203" pitchFamily="34" charset="0"/>
              </a:rPr>
              <a:t>Write a C program to read age of 15 persons and count total Baby age, School age and Adult age</a:t>
            </a:r>
            <a:endParaRPr lang="en-US" sz="2400" b="0" i="0" dirty="0">
              <a:solidFill>
                <a:srgbClr val="C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91187-B676-CF3B-6CC4-D777C0BDD063}"/>
              </a:ext>
            </a:extLst>
          </p:cNvPr>
          <p:cNvSpPr txBox="1"/>
          <p:nvPr/>
        </p:nvSpPr>
        <p:spPr>
          <a:xfrm>
            <a:off x="198244" y="2286000"/>
            <a:ext cx="527633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Question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WAP to read an age of 15 person &amp; find out how many of them fall under :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a) Still a baby- age 0 to 5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b) Attending school - age 6 to 17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c) Adult life-age 18 &amp; over [using while loop]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62C25-D61D-0241-0C8D-DE8809A4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763740"/>
            <a:ext cx="37147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5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52400" y="1010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Looping / Iteration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342901" y="8382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1" y="1679357"/>
            <a:ext cx="3448316" cy="243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91217" y="3203380"/>
            <a:ext cx="5266845" cy="2225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0700" y="806025"/>
            <a:ext cx="1409700" cy="230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397690" y="5638824"/>
            <a:ext cx="5600700" cy="489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lnSpc>
                <a:spcPct val="150000"/>
              </a:lnSpc>
            </a:pPr>
            <a:r>
              <a:rPr lang="en-US" sz="1875" dirty="0">
                <a:latin typeface="Nunito Sans" panose="00000500000000000000" pitchFamily="2" charset="0"/>
              </a:rPr>
              <a:t>How will you write this in programming?</a:t>
            </a:r>
          </a:p>
        </p:txBody>
      </p:sp>
    </p:spTree>
    <p:extLst>
      <p:ext uri="{BB962C8B-B14F-4D97-AF65-F5344CB8AC3E}">
        <p14:creationId xmlns:p14="http://schemas.microsoft.com/office/powerpoint/2010/main" val="23129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0" y="-76200"/>
            <a:ext cx="8954294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latin typeface="segoe ui" panose="020B0502040204020203" pitchFamily="34" charset="0"/>
              </a:rPr>
              <a:t>#include &lt;</a:t>
            </a:r>
            <a:r>
              <a:rPr lang="en-US" sz="1600" dirty="0" err="1">
                <a:latin typeface="segoe ui" panose="020B0502040204020203" pitchFamily="34" charset="0"/>
              </a:rPr>
              <a:t>stdio.h</a:t>
            </a:r>
            <a:r>
              <a:rPr lang="en-US" sz="1600" dirty="0">
                <a:latin typeface="segoe ui" panose="020B0502040204020203" pitchFamily="34" charset="0"/>
              </a:rPr>
              <a:t>&gt;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int main()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{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int age;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  <a:r>
              <a:rPr lang="en-US" sz="1600" b="1" dirty="0">
                <a:latin typeface="segoe ui" panose="020B0502040204020203" pitchFamily="34" charset="0"/>
              </a:rPr>
              <a:t>int cnt_baby=0,cnt_school=0,cnt_adult=0;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int count=0;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  <a:r>
              <a:rPr lang="en-US" sz="1600" b="1" dirty="0">
                <a:latin typeface="segoe ui" panose="020B0502040204020203" pitchFamily="34" charset="0"/>
              </a:rPr>
              <a:t>while(count&lt;15)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{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printf("Enter age of person [%d]: ",count+1);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</a:t>
            </a:r>
            <a:r>
              <a:rPr lang="en-US" sz="1600" dirty="0" err="1">
                <a:latin typeface="segoe ui" panose="020B0502040204020203" pitchFamily="34" charset="0"/>
              </a:rPr>
              <a:t>scanf</a:t>
            </a:r>
            <a:r>
              <a:rPr lang="en-US" sz="1600" dirty="0">
                <a:latin typeface="segoe ui" panose="020B0502040204020203" pitchFamily="34" charset="0"/>
              </a:rPr>
              <a:t>("%</a:t>
            </a:r>
            <a:r>
              <a:rPr lang="en-US" sz="1600" dirty="0" err="1">
                <a:latin typeface="segoe ui" panose="020B0502040204020203" pitchFamily="34" charset="0"/>
              </a:rPr>
              <a:t>d",&amp;age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if(age&gt;=0 &amp;&amp; age&lt;=5)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	</a:t>
            </a:r>
            <a:r>
              <a:rPr lang="en-US" sz="1600" dirty="0" err="1">
                <a:latin typeface="segoe ui" panose="020B0502040204020203" pitchFamily="34" charset="0"/>
              </a:rPr>
              <a:t>cnt_baby</a:t>
            </a:r>
            <a:r>
              <a:rPr lang="en-US" sz="1600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else if(age&gt;=6 &amp;&amp; age&lt;=17)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	</a:t>
            </a:r>
            <a:r>
              <a:rPr lang="en-US" sz="1600" dirty="0" err="1">
                <a:latin typeface="segoe ui" panose="020B0502040204020203" pitchFamily="34" charset="0"/>
              </a:rPr>
              <a:t>cnt_school</a:t>
            </a:r>
            <a:r>
              <a:rPr lang="en-US" sz="1600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else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	</a:t>
            </a:r>
            <a:r>
              <a:rPr lang="en-US" sz="1600" dirty="0" err="1">
                <a:latin typeface="segoe ui" panose="020B0502040204020203" pitchFamily="34" charset="0"/>
              </a:rPr>
              <a:t>cnt_adult</a:t>
            </a:r>
            <a:r>
              <a:rPr lang="en-US" sz="1600" dirty="0">
                <a:latin typeface="segoe ui" panose="020B0502040204020203" pitchFamily="34" charset="0"/>
              </a:rPr>
              <a:t>++;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//increase counter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count++;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}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	printf("Baby age: %d\n",</a:t>
            </a:r>
            <a:r>
              <a:rPr lang="en-US" sz="1600" dirty="0" err="1">
                <a:latin typeface="segoe ui" panose="020B0502040204020203" pitchFamily="34" charset="0"/>
              </a:rPr>
              <a:t>cnt_baby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printf("School age: %d\n",</a:t>
            </a:r>
            <a:r>
              <a:rPr lang="en-US" sz="1600" dirty="0" err="1">
                <a:latin typeface="segoe ui" panose="020B0502040204020203" pitchFamily="34" charset="0"/>
              </a:rPr>
              <a:t>cnt_school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printf("Adult age: %d\n",</a:t>
            </a:r>
            <a:r>
              <a:rPr lang="en-US" sz="1600" dirty="0" err="1">
                <a:latin typeface="segoe ui" panose="020B0502040204020203" pitchFamily="34" charset="0"/>
              </a:rPr>
              <a:t>cnt_adult</a:t>
            </a:r>
            <a:r>
              <a:rPr lang="en-US" sz="1600" dirty="0">
                <a:latin typeface="segoe ui" panose="020B0502040204020203" pitchFamily="34" charset="0"/>
              </a:rPr>
              <a:t>);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	return 0;</a:t>
            </a:r>
          </a:p>
          <a:p>
            <a:pPr algn="l"/>
            <a:r>
              <a:rPr lang="en-US" sz="1600" dirty="0">
                <a:latin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7422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85800" y="1048186"/>
            <a:ext cx="5036956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Lato" panose="020B0604020202020204" charset="0"/>
              </a:rPr>
              <a:t>Syntax:</a:t>
            </a:r>
          </a:p>
          <a:p>
            <a:endParaRPr lang="en-US" sz="1600" dirty="0">
              <a:latin typeface="Lato" panose="020B0604020202020204" charset="0"/>
            </a:endParaRPr>
          </a:p>
          <a:p>
            <a:r>
              <a:rPr lang="en-US" sz="2000" dirty="0">
                <a:latin typeface="Lato" panose="020B0604020202020204" charset="0"/>
              </a:rPr>
              <a:t>for (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statement 1</a:t>
            </a:r>
            <a:r>
              <a:rPr lang="en-US" sz="2000" dirty="0">
                <a:latin typeface="Lato" panose="020B0604020202020204" charset="0"/>
              </a:rPr>
              <a:t>; </a:t>
            </a:r>
            <a:r>
              <a:rPr lang="en-US" sz="2000" dirty="0">
                <a:solidFill>
                  <a:srgbClr val="7030A0"/>
                </a:solidFill>
                <a:latin typeface="Lato" panose="020B0604020202020204" charset="0"/>
              </a:rPr>
              <a:t>statement 2</a:t>
            </a:r>
            <a:r>
              <a:rPr lang="en-US" sz="2000" dirty="0">
                <a:latin typeface="Lato" panose="020B0604020202020204" charset="0"/>
              </a:rPr>
              <a:t>; 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statement 3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// code block to be executed;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950" y="3429000"/>
            <a:ext cx="8769325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Statement 1 </a:t>
            </a:r>
            <a:r>
              <a:rPr lang="en-US" sz="2000" dirty="0"/>
              <a:t>is executed (one time) before the execution of the code block. It is an </a:t>
            </a:r>
            <a:r>
              <a:rPr lang="en-US" sz="2000" b="1" dirty="0">
                <a:solidFill>
                  <a:srgbClr val="FF0000"/>
                </a:solidFill>
              </a:rPr>
              <a:t>initialization statement.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7030A0"/>
                </a:solidFill>
              </a:rPr>
              <a:t>Statement 2 </a:t>
            </a:r>
            <a:r>
              <a:rPr lang="en-US" sz="2000" dirty="0"/>
              <a:t>defines the condition for executing the code block. It is a </a:t>
            </a:r>
            <a:r>
              <a:rPr lang="en-US" sz="2000" b="1" dirty="0">
                <a:solidFill>
                  <a:srgbClr val="FF0000"/>
                </a:solidFill>
              </a:rPr>
              <a:t>conditional statement.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FF0000"/>
                </a:solidFill>
              </a:rPr>
              <a:t>Statement 3 </a:t>
            </a:r>
            <a:r>
              <a:rPr lang="en-US" sz="2000" dirty="0"/>
              <a:t>is executed (every time) after the code block has been executed. It is a </a:t>
            </a:r>
            <a:r>
              <a:rPr lang="en-US" sz="2000" b="1" dirty="0">
                <a:solidFill>
                  <a:srgbClr val="FF0000"/>
                </a:solidFill>
              </a:rPr>
              <a:t>updating statement.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150294"/>
            <a:ext cx="914400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42791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23648" y="76200"/>
            <a:ext cx="91203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en-US" sz="2400" b="1" dirty="0">
                <a:latin typeface="Nunito Sans" panose="00000500000000000000" pitchFamily="2" charset="0"/>
              </a:rPr>
              <a:t>for Loop</a:t>
            </a:r>
          </a:p>
          <a:p>
            <a:pPr algn="just">
              <a:spcBef>
                <a:spcPts val="600"/>
              </a:spcBef>
            </a:pPr>
            <a:endParaRPr sz="2400" u="sng" dirty="0">
              <a:solidFill>
                <a:schemeClr val="accent5">
                  <a:lumMod val="7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C/C++ For loop with Examples - GeeksforGeek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t="17298" r="10786" b="4671"/>
          <a:stretch/>
        </p:blipFill>
        <p:spPr bwMode="auto">
          <a:xfrm>
            <a:off x="990600" y="1066800"/>
            <a:ext cx="6769859" cy="412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200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3C6A22-10DC-4F3C-B084-234422ABF7AC}"/>
              </a:ext>
            </a:extLst>
          </p:cNvPr>
          <p:cNvSpPr txBox="1"/>
          <p:nvPr/>
        </p:nvSpPr>
        <p:spPr>
          <a:xfrm>
            <a:off x="88389" y="2693346"/>
            <a:ext cx="16655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CBE43-1DB4-4C4C-9FF2-8EE11427A74B}"/>
              </a:ext>
            </a:extLst>
          </p:cNvPr>
          <p:cNvSpPr txBox="1"/>
          <p:nvPr/>
        </p:nvSpPr>
        <p:spPr>
          <a:xfrm>
            <a:off x="28903" y="2905687"/>
            <a:ext cx="378006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	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3B0F-AEEE-4ACA-B4C4-0A56864A83DD}"/>
              </a:ext>
            </a:extLst>
          </p:cNvPr>
          <p:cNvSpPr txBox="1"/>
          <p:nvPr/>
        </p:nvSpPr>
        <p:spPr>
          <a:xfrm>
            <a:off x="3275597" y="2706177"/>
            <a:ext cx="190700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56857-6EED-4C75-B709-B35ECE345522}"/>
              </a:ext>
            </a:extLst>
          </p:cNvPr>
          <p:cNvSpPr txBox="1"/>
          <p:nvPr/>
        </p:nvSpPr>
        <p:spPr>
          <a:xfrm>
            <a:off x="4616668" y="2839967"/>
            <a:ext cx="422910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1  2  3  4  5  6  7  8  9  10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5A87D-637E-48A9-97B6-F48EFBF946C6}"/>
              </a:ext>
            </a:extLst>
          </p:cNvPr>
          <p:cNvSpPr/>
          <p:nvPr/>
        </p:nvSpPr>
        <p:spPr>
          <a:xfrm>
            <a:off x="10510" y="80367"/>
            <a:ext cx="9144000" cy="662714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Loops/Control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2049E-F6D0-4DF5-A010-80B82B89324E}"/>
              </a:ext>
            </a:extLst>
          </p:cNvPr>
          <p:cNvSpPr txBox="1"/>
          <p:nvPr/>
        </p:nvSpPr>
        <p:spPr>
          <a:xfrm>
            <a:off x="109035" y="2133600"/>
            <a:ext cx="821310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Print 1 to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A450B-48D6-610F-793F-DC7A9896F299}"/>
              </a:ext>
            </a:extLst>
          </p:cNvPr>
          <p:cNvSpPr txBox="1"/>
          <p:nvPr/>
        </p:nvSpPr>
        <p:spPr>
          <a:xfrm>
            <a:off x="109034" y="934401"/>
            <a:ext cx="9034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Muli"/>
              </a:rPr>
              <a:t>Write a C program to print all natural numbers from 1 to n using for -loop.</a:t>
            </a: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366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936306A-33BA-4782-AA65-4CCAB46676B6}"/>
              </a:ext>
            </a:extLst>
          </p:cNvPr>
          <p:cNvSpPr/>
          <p:nvPr/>
        </p:nvSpPr>
        <p:spPr>
          <a:xfrm>
            <a:off x="-3687" y="5314950"/>
            <a:ext cx="9151374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9EB63-79D5-4617-BE6B-1B3CCF6955CA}"/>
              </a:ext>
            </a:extLst>
          </p:cNvPr>
          <p:cNvSpPr/>
          <p:nvPr/>
        </p:nvSpPr>
        <p:spPr>
          <a:xfrm>
            <a:off x="3687" y="56578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06C5-6685-4170-BADF-FF6009F3B825}"/>
              </a:ext>
            </a:extLst>
          </p:cNvPr>
          <p:cNvSpPr/>
          <p:nvPr/>
        </p:nvSpPr>
        <p:spPr>
          <a:xfrm>
            <a:off x="0" y="857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76B02-6958-4119-B17A-5F4408B90C2F}"/>
              </a:ext>
            </a:extLst>
          </p:cNvPr>
          <p:cNvSpPr/>
          <p:nvPr/>
        </p:nvSpPr>
        <p:spPr>
          <a:xfrm>
            <a:off x="0" y="1200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#include&lt;stdio.h&gt;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E69A0-4C96-495B-844B-B51AD6FB6BEC}"/>
              </a:ext>
            </a:extLst>
          </p:cNvPr>
          <p:cNvSpPr/>
          <p:nvPr/>
        </p:nvSpPr>
        <p:spPr>
          <a:xfrm>
            <a:off x="0" y="15430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main()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D17A24-E131-43CA-9AAB-3EBBF4464991}"/>
              </a:ext>
            </a:extLst>
          </p:cNvPr>
          <p:cNvSpPr/>
          <p:nvPr/>
        </p:nvSpPr>
        <p:spPr>
          <a:xfrm>
            <a:off x="0" y="18859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A78835-D285-4C29-BBE2-2D089573DDCA}"/>
              </a:ext>
            </a:extLst>
          </p:cNvPr>
          <p:cNvSpPr/>
          <p:nvPr/>
        </p:nvSpPr>
        <p:spPr>
          <a:xfrm>
            <a:off x="0" y="224790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int n;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9FA3D-661F-4154-837C-FCEFCBDCD0BF}"/>
              </a:ext>
            </a:extLst>
          </p:cNvPr>
          <p:cNvSpPr/>
          <p:nvPr/>
        </p:nvSpPr>
        <p:spPr>
          <a:xfrm>
            <a:off x="0" y="25717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scanf(“%d”, &amp;n);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6F580A-3648-487F-A968-D43CEAF34F33}"/>
              </a:ext>
            </a:extLst>
          </p:cNvPr>
          <p:cNvSpPr/>
          <p:nvPr/>
        </p:nvSpPr>
        <p:spPr>
          <a:xfrm>
            <a:off x="0" y="29146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for(int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&lt;=n;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lvl="1"/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FEC722-0C34-462C-BEEF-287DEF29767E}"/>
              </a:ext>
            </a:extLst>
          </p:cNvPr>
          <p:cNvSpPr/>
          <p:nvPr/>
        </p:nvSpPr>
        <p:spPr>
          <a:xfrm>
            <a:off x="0" y="32575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printf(“%d”,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lvl="1"/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2BA1BF-F77A-4A51-A31F-23E2A912161F}"/>
              </a:ext>
            </a:extLst>
          </p:cNvPr>
          <p:cNvSpPr/>
          <p:nvPr/>
        </p:nvSpPr>
        <p:spPr>
          <a:xfrm>
            <a:off x="0" y="36004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DD948E-1856-437F-8D51-4ED976676EEB}"/>
              </a:ext>
            </a:extLst>
          </p:cNvPr>
          <p:cNvSpPr/>
          <p:nvPr/>
        </p:nvSpPr>
        <p:spPr>
          <a:xfrm>
            <a:off x="0" y="39433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return 0;</a:t>
            </a:r>
          </a:p>
          <a:p>
            <a:pPr lvl="1"/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539D98-A6AE-4C69-B359-30F7357B35DF}"/>
              </a:ext>
            </a:extLst>
          </p:cNvPr>
          <p:cNvSpPr/>
          <p:nvPr/>
        </p:nvSpPr>
        <p:spPr>
          <a:xfrm>
            <a:off x="0" y="4286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13E311-7EBF-430C-AB0A-ADAD25B5A66E}"/>
              </a:ext>
            </a:extLst>
          </p:cNvPr>
          <p:cNvSpPr/>
          <p:nvPr/>
        </p:nvSpPr>
        <p:spPr>
          <a:xfrm>
            <a:off x="0" y="4629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D79F16-C8E8-4FC0-AF79-31D94CC30EBD}"/>
              </a:ext>
            </a:extLst>
          </p:cNvPr>
          <p:cNvSpPr/>
          <p:nvPr/>
        </p:nvSpPr>
        <p:spPr>
          <a:xfrm>
            <a:off x="3688" y="4972050"/>
            <a:ext cx="9140313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F869B-898F-421F-B05D-8B5FACAAFB9D}"/>
              </a:ext>
            </a:extLst>
          </p:cNvPr>
          <p:cNvSpPr txBox="1"/>
          <p:nvPr/>
        </p:nvSpPr>
        <p:spPr>
          <a:xfrm>
            <a:off x="11062" y="1156511"/>
            <a:ext cx="387475" cy="882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35483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9737" y="4419600"/>
            <a:ext cx="8769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LOGIC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read the value of </a:t>
            </a:r>
            <a:r>
              <a:rPr lang="en-US" sz="2000" b="1" dirty="0">
                <a:solidFill>
                  <a:srgbClr val="C00000"/>
                </a:solidFill>
              </a:rPr>
              <a:t>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Declare and initialize </a:t>
            </a:r>
            <a:r>
              <a:rPr lang="en-US" sz="2000" b="1" dirty="0">
                <a:solidFill>
                  <a:srgbClr val="C00000"/>
                </a:solidFill>
              </a:rPr>
              <a:t>sum=0;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</a:rPr>
              <a:t>Loop through </a:t>
            </a:r>
            <a:r>
              <a:rPr lang="en-US" sz="2000" b="1" dirty="0">
                <a:solidFill>
                  <a:srgbClr val="C00000"/>
                </a:solidFill>
              </a:rPr>
              <a:t>sum=</a:t>
            </a:r>
            <a:r>
              <a:rPr lang="en-US" sz="2000" b="1" dirty="0" err="1">
                <a:solidFill>
                  <a:srgbClr val="C00000"/>
                </a:solidFill>
              </a:rPr>
              <a:t>sum+I</a:t>
            </a:r>
            <a:r>
              <a:rPr lang="en-US" sz="2000" b="1" dirty="0">
                <a:solidFill>
                  <a:srgbClr val="C00000"/>
                </a:solidFill>
              </a:rPr>
              <a:t>;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52400" y="3645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 program to calculate sum of first N natural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524000" y="990600"/>
            <a:ext cx="5580992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Output:</a:t>
            </a:r>
          </a:p>
          <a:p>
            <a:r>
              <a:rPr lang="en-US" dirty="0"/>
              <a:t>RUN 1:</a:t>
            </a:r>
          </a:p>
          <a:p>
            <a:r>
              <a:rPr lang="en-US" dirty="0"/>
              <a:t>Enter the value of N: 100</a:t>
            </a:r>
          </a:p>
          <a:p>
            <a:r>
              <a:rPr lang="en-US" dirty="0"/>
              <a:t>Sum is: 5050</a:t>
            </a:r>
          </a:p>
          <a:p>
            <a:endParaRPr lang="en-US" dirty="0"/>
          </a:p>
          <a:p>
            <a:r>
              <a:rPr lang="en-US" dirty="0"/>
              <a:t>RUN 2:</a:t>
            </a:r>
          </a:p>
          <a:p>
            <a:r>
              <a:rPr lang="en-US" dirty="0"/>
              <a:t>Enter the value of N: 10</a:t>
            </a:r>
          </a:p>
          <a:p>
            <a:r>
              <a:rPr lang="en-US" dirty="0"/>
              <a:t>Sum is: 55</a:t>
            </a:r>
          </a:p>
          <a:p>
            <a:endParaRPr lang="en-US" dirty="0"/>
          </a:p>
          <a:p>
            <a:r>
              <a:rPr lang="en-US" dirty="0" err="1"/>
              <a:t>RUn</a:t>
            </a:r>
            <a:r>
              <a:rPr lang="en-US" dirty="0"/>
              <a:t> 3:</a:t>
            </a:r>
          </a:p>
          <a:p>
            <a:r>
              <a:rPr lang="en-US" dirty="0"/>
              <a:t>Enter the value of N: 3</a:t>
            </a:r>
          </a:p>
          <a:p>
            <a:r>
              <a:rPr lang="en-US" dirty="0"/>
              <a:t>Sum is: 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878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52400" y="3645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C program to calculate sum of first N natural numbers.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295400" y="1143000"/>
            <a:ext cx="887687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/*C program to calculate sum of first N natural numbers.*/</a:t>
            </a:r>
          </a:p>
          <a:p>
            <a:pPr lvl="1"/>
            <a:r>
              <a:rPr lang="en-US" b="1" dirty="0"/>
              <a:t>#include &lt;stdio.h&gt;</a:t>
            </a:r>
          </a:p>
          <a:p>
            <a:pPr lvl="1"/>
            <a:r>
              <a:rPr lang="en-US" b="1" dirty="0"/>
              <a:t>int main()</a:t>
            </a:r>
          </a:p>
          <a:p>
            <a:pPr lvl="1"/>
            <a:r>
              <a:rPr lang="en-US" b="1" dirty="0"/>
              <a:t>{</a:t>
            </a:r>
          </a:p>
          <a:p>
            <a:pPr lvl="1"/>
            <a:r>
              <a:rPr lang="en-US" b="1" dirty="0"/>
              <a:t>    int n, </a:t>
            </a:r>
            <a:r>
              <a:rPr lang="en-US" b="1" dirty="0" err="1"/>
              <a:t>i</a:t>
            </a:r>
            <a:r>
              <a:rPr lang="en-US" b="1" dirty="0"/>
              <a:t>;</a:t>
            </a:r>
          </a:p>
          <a:p>
            <a:pPr lvl="1"/>
            <a:r>
              <a:rPr lang="en-US" b="1" dirty="0"/>
              <a:t>    int sum;</a:t>
            </a:r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printf</a:t>
            </a:r>
            <a:r>
              <a:rPr lang="en-US" b="1" dirty="0"/>
              <a:t>("Enter the value of N: ");</a:t>
            </a:r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scanf</a:t>
            </a:r>
            <a:r>
              <a:rPr lang="en-US" b="1" dirty="0"/>
              <a:t>("%d", &amp;n);</a:t>
            </a:r>
          </a:p>
          <a:p>
            <a:pPr lvl="1"/>
            <a:r>
              <a:rPr lang="en-US" b="1" dirty="0"/>
              <a:t>    sum = 0;</a:t>
            </a:r>
          </a:p>
          <a:p>
            <a:pPr lvl="1"/>
            <a:r>
              <a:rPr lang="en-US" b="1" dirty="0">
                <a:highlight>
                  <a:srgbClr val="FFFF00"/>
                </a:highlight>
              </a:rPr>
              <a:t>    for (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= 1;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 &lt;= n;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++)</a:t>
            </a:r>
          </a:p>
          <a:p>
            <a:pPr lvl="1"/>
            <a:r>
              <a:rPr lang="en-US" dirty="0"/>
              <a:t>        </a:t>
            </a:r>
            <a:r>
              <a:rPr lang="en-US" b="1" dirty="0">
                <a:highlight>
                  <a:srgbClr val="FFFF00"/>
                </a:highlight>
              </a:rPr>
              <a:t>sum += </a:t>
            </a:r>
            <a:r>
              <a:rPr lang="en-US" b="1" dirty="0" err="1">
                <a:highlight>
                  <a:srgbClr val="FFFF00"/>
                </a:highlight>
              </a:rPr>
              <a:t>i</a:t>
            </a:r>
            <a:r>
              <a:rPr lang="en-US" b="1" dirty="0">
                <a:highlight>
                  <a:srgbClr val="FFFF00"/>
                </a:highlight>
              </a:rPr>
              <a:t>;</a:t>
            </a:r>
          </a:p>
          <a:p>
            <a:pPr lvl="1"/>
            <a:r>
              <a:rPr lang="en-US" b="1" dirty="0"/>
              <a:t>    </a:t>
            </a:r>
            <a:r>
              <a:rPr lang="en-US" b="1" dirty="0" err="1"/>
              <a:t>printf</a:t>
            </a:r>
            <a:r>
              <a:rPr lang="en-US" b="1" dirty="0"/>
              <a:t>("Sum is: %d\n", sum);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    return 0;</a:t>
            </a:r>
          </a:p>
          <a:p>
            <a:pPr lvl="1"/>
            <a:r>
              <a:rPr lang="en-US" b="1" dirty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947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52400" y="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 Odd Numbers</a:t>
            </a:r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 between 1 To n using for -loop</a:t>
            </a:r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447800" y="1143000"/>
            <a:ext cx="5486400" cy="258532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OUTPUT:</a:t>
            </a:r>
          </a:p>
          <a:p>
            <a:r>
              <a:rPr lang="en-US" dirty="0"/>
              <a:t>Enter how many number you want</a:t>
            </a:r>
          </a:p>
          <a:p>
            <a:r>
              <a:rPr lang="en-US" dirty="0"/>
              <a:t>10</a:t>
            </a:r>
          </a:p>
          <a:p>
            <a:r>
              <a:rPr lang="en-US" dirty="0"/>
              <a:t>Odd Numbers Between 1 to 10 :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5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55CC8A-2F47-EB7E-DFF8-A15944DA54A9}"/>
              </a:ext>
            </a:extLst>
          </p:cNvPr>
          <p:cNvSpPr txBox="1"/>
          <p:nvPr/>
        </p:nvSpPr>
        <p:spPr>
          <a:xfrm>
            <a:off x="241176" y="3968557"/>
            <a:ext cx="87880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Logic: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Read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 </a:t>
            </a:r>
            <a:endParaRPr lang="en-US" sz="2400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Declare and Initialize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number=1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checking the condition </a:t>
            </a:r>
            <a:r>
              <a:rPr lang="en-US" sz="24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number&lt;=n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within the loop, to check whether number is EVEN or not 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</a:rPr>
              <a:t>    </a:t>
            </a:r>
            <a:r>
              <a:rPr lang="en-IN" sz="24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(number%2</a:t>
            </a:r>
            <a:r>
              <a:rPr lang="en-IN" sz="2400" dirty="0">
                <a:solidFill>
                  <a:srgbClr val="DC143C"/>
                </a:solidFill>
                <a:latin typeface="Consolas" panose="020B0609020204030204" pitchFamily="49" charset="0"/>
              </a:rPr>
              <a:t>!</a:t>
            </a:r>
            <a:r>
              <a:rPr lang="en-IN" sz="2400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=0)</a:t>
            </a:r>
            <a:endParaRPr lang="en-US" sz="24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46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114726" y="166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segoe ui" panose="020B0502040204020203" pitchFamily="34" charset="0"/>
              </a:rPr>
              <a:t>//C Program To Print Odd Numbers Between 1 To N using for-loop</a:t>
            </a:r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52399" y="1093887"/>
            <a:ext cx="887687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dirty="0"/>
              <a:t>//C Program To Print Odd Numbers Between 1 To N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#include&lt;stdio.h&gt;</a:t>
            </a:r>
          </a:p>
          <a:p>
            <a:pPr lvl="1"/>
            <a:r>
              <a:rPr lang="en-IN" dirty="0"/>
              <a:t>void main()</a:t>
            </a:r>
          </a:p>
          <a:p>
            <a:pPr lvl="1"/>
            <a:r>
              <a:rPr lang="en-IN" dirty="0"/>
              <a:t>{</a:t>
            </a:r>
          </a:p>
          <a:p>
            <a:pPr lvl="1"/>
            <a:r>
              <a:rPr lang="en-IN" dirty="0"/>
              <a:t>    int </a:t>
            </a:r>
            <a:r>
              <a:rPr lang="en-IN" dirty="0" err="1"/>
              <a:t>i,n</a:t>
            </a:r>
            <a:r>
              <a:rPr lang="en-IN" dirty="0"/>
              <a:t>;</a:t>
            </a:r>
          </a:p>
          <a:p>
            <a:pPr lvl="1"/>
            <a:r>
              <a:rPr lang="en-IN" dirty="0"/>
              <a:t>    printf("Enter how many number you want \n");</a:t>
            </a:r>
          </a:p>
          <a:p>
            <a:pPr lvl="1"/>
            <a:r>
              <a:rPr lang="en-IN" dirty="0"/>
              <a:t>    scanf("%</a:t>
            </a:r>
            <a:r>
              <a:rPr lang="en-IN" dirty="0" err="1"/>
              <a:t>d",&amp;n</a:t>
            </a:r>
            <a:r>
              <a:rPr lang="en-IN" dirty="0"/>
              <a:t>);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    printf("Odd Numbers Between 1 to %d : \</a:t>
            </a:r>
            <a:r>
              <a:rPr lang="en-IN" dirty="0" err="1"/>
              <a:t>n",n</a:t>
            </a:r>
            <a:r>
              <a:rPr lang="en-IN" dirty="0"/>
              <a:t>);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for(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=1;i&lt;=</a:t>
            </a:r>
            <a:r>
              <a:rPr lang="en-IN" b="1" dirty="0" err="1">
                <a:highlight>
                  <a:srgbClr val="FFFF00"/>
                </a:highlight>
              </a:rPr>
              <a:t>n;i</a:t>
            </a:r>
            <a:r>
              <a:rPr lang="en-IN" b="1" dirty="0">
                <a:highlight>
                  <a:srgbClr val="FFFF00"/>
                </a:highlight>
              </a:rPr>
              <a:t>++)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{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if(i%2!=0)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{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    printf("%d \t",</a:t>
            </a:r>
            <a:r>
              <a:rPr lang="en-IN" b="1" dirty="0" err="1">
                <a:highlight>
                  <a:srgbClr val="FFFF00"/>
                </a:highlight>
              </a:rPr>
              <a:t>i</a:t>
            </a:r>
            <a:r>
              <a:rPr lang="en-IN" b="1" dirty="0">
                <a:highlight>
                  <a:srgbClr val="FFFF00"/>
                </a:highlight>
              </a:rPr>
              <a:t>);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    }</a:t>
            </a:r>
          </a:p>
          <a:p>
            <a:pPr lvl="1"/>
            <a:r>
              <a:rPr lang="en-IN" b="1" dirty="0">
                <a:highlight>
                  <a:srgbClr val="FFFF00"/>
                </a:highlight>
              </a:rPr>
              <a:t>    }</a:t>
            </a:r>
          </a:p>
          <a:p>
            <a:pPr lvl="1"/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30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55" y="1003367"/>
            <a:ext cx="876932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The sequence is a </a:t>
            </a:r>
            <a:r>
              <a:rPr lang="en-US" sz="2000" b="1" dirty="0"/>
              <a:t>Fibonacci series </a:t>
            </a:r>
            <a:r>
              <a:rPr lang="en-US" sz="2000" dirty="0"/>
              <a:t>is the </a:t>
            </a:r>
            <a:r>
              <a:rPr lang="en-US" sz="2000" b="1" dirty="0">
                <a:highlight>
                  <a:srgbClr val="FFFF00"/>
                </a:highlight>
              </a:rPr>
              <a:t>sum of the previous two numbers</a:t>
            </a:r>
            <a:r>
              <a:rPr lang="en-US" sz="2000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The first two terms of the Fibonacci sequence is started from 0, 1.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In mathematical terms :</a:t>
            </a:r>
            <a:r>
              <a:rPr lang="en-US" sz="2400" b="1" dirty="0" err="1"/>
              <a:t>F</a:t>
            </a:r>
            <a:r>
              <a:rPr lang="en-US" sz="2400" b="1" baseline="-25000" dirty="0" err="1"/>
              <a:t>n</a:t>
            </a:r>
            <a:r>
              <a:rPr lang="en-US" sz="2400" b="1" dirty="0"/>
              <a:t> = F</a:t>
            </a:r>
            <a:r>
              <a:rPr lang="en-US" sz="2400" b="1" baseline="-25000" dirty="0"/>
              <a:t>n-1</a:t>
            </a:r>
            <a:r>
              <a:rPr lang="en-US" sz="2400" b="1" dirty="0"/>
              <a:t> + F</a:t>
            </a:r>
            <a:r>
              <a:rPr lang="en-US" sz="2400" b="1" baseline="-25000" dirty="0"/>
              <a:t>n-2</a:t>
            </a:r>
            <a:br>
              <a:rPr lang="en-US" sz="2000" dirty="0"/>
            </a:br>
            <a:r>
              <a:rPr lang="en-US" sz="2000" dirty="0"/>
              <a:t>Where,</a:t>
            </a:r>
            <a:br>
              <a:rPr lang="en-US" sz="2000" dirty="0"/>
            </a:br>
            <a:r>
              <a:rPr lang="en-US" sz="2000" b="1" dirty="0"/>
              <a:t>F</a:t>
            </a:r>
            <a:r>
              <a:rPr lang="en-US" sz="2000" b="1" baseline="-25000" dirty="0"/>
              <a:t>0</a:t>
            </a:r>
            <a:r>
              <a:rPr lang="en-US" sz="2000" b="1" dirty="0"/>
              <a:t> : 0</a:t>
            </a:r>
            <a:br>
              <a:rPr lang="en-US" sz="2000" b="1" dirty="0"/>
            </a:br>
            <a:r>
              <a:rPr lang="en-US" sz="2000" b="1" dirty="0"/>
              <a:t>F</a:t>
            </a:r>
            <a:r>
              <a:rPr lang="en-US" sz="2000" b="1" baseline="-25000" dirty="0"/>
              <a:t>1</a:t>
            </a:r>
            <a:r>
              <a:rPr lang="en-US" sz="2000" b="1" dirty="0"/>
              <a:t> : 1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514290"/>
            <a:ext cx="9029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Write a C Program to print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</a:rPr>
              <a:t>Fibonacci series </a:t>
            </a: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</a:rPr>
              <a:t>up to n using </a:t>
            </a:r>
            <a:r>
              <a:rPr lang="en-US" sz="2000" b="1" dirty="0">
                <a:solidFill>
                  <a:srgbClr val="FF0000"/>
                </a:solidFill>
                <a:latin typeface="segoe ui" panose="020B0502040204020203" pitchFamily="34" charset="0"/>
              </a:rPr>
              <a:t>for loop</a:t>
            </a:r>
            <a:endParaRPr lang="en-US" sz="2000" b="1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35746" y="4846318"/>
            <a:ext cx="5122054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Output:</a:t>
            </a:r>
          </a:p>
          <a:p>
            <a:pPr algn="ctr"/>
            <a:endParaRPr lang="en-US" sz="2400" b="1" dirty="0"/>
          </a:p>
          <a:p>
            <a:r>
              <a:rPr lang="en-US" sz="2400" b="1" dirty="0"/>
              <a:t>Enter the number of elements: 10</a:t>
            </a:r>
          </a:p>
          <a:p>
            <a:endParaRPr lang="en-US" sz="2400" b="1" dirty="0"/>
          </a:p>
          <a:p>
            <a:r>
              <a:rPr lang="en-US" sz="2400" b="1" dirty="0"/>
              <a:t>0 1 1 2 3 5 8 13 21 34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FDF04-8C6F-3721-77A8-5F184AFA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635" y="2222291"/>
            <a:ext cx="3614110" cy="33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0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152400" y="231040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Looping / Iteration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377948" y="1062082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00051" y="2400301"/>
            <a:ext cx="600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Nunito Sans" pitchFamily="2" charset="0"/>
              </a:rPr>
              <a:t>                  (price &gt;= 500 &amp;&amp; Price &lt;= 1000)</a:t>
            </a:r>
          </a:p>
          <a:p>
            <a:r>
              <a:rPr lang="en-IN" dirty="0">
                <a:latin typeface="Nunito Sans" pitchFamily="2" charset="0"/>
              </a:rPr>
              <a:t>{</a:t>
            </a:r>
          </a:p>
          <a:p>
            <a:r>
              <a:rPr lang="en-IN" dirty="0">
                <a:latin typeface="Nunito Sans" pitchFamily="2" charset="0"/>
              </a:rPr>
              <a:t> 	display the bag;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052" y="240030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prstClr val="black"/>
                </a:solidFill>
                <a:latin typeface="Nunito Sans" pitchFamily="2" charset="0"/>
              </a:rPr>
              <a:t>repeat if</a:t>
            </a:r>
            <a:endParaRPr lang="en-US" sz="135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00051" y="3886200"/>
            <a:ext cx="6008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Nunito Sans" pitchFamily="2" charset="0"/>
              </a:rPr>
              <a:t>while</a:t>
            </a:r>
            <a:r>
              <a:rPr lang="en-IN" dirty="0">
                <a:latin typeface="Nunito Sans" pitchFamily="2" charset="0"/>
              </a:rPr>
              <a:t>(price &gt;= 500 &amp;&amp; price &lt;= 1000)</a:t>
            </a:r>
          </a:p>
          <a:p>
            <a:r>
              <a:rPr lang="en-IN" dirty="0">
                <a:latin typeface="Nunito Sans" pitchFamily="2" charset="0"/>
              </a:rPr>
              <a:t>{</a:t>
            </a:r>
          </a:p>
          <a:p>
            <a:r>
              <a:rPr lang="en-IN" dirty="0">
                <a:latin typeface="Nunito Sans" pitchFamily="2" charset="0"/>
              </a:rPr>
              <a:t> 	display the bag;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A9181-E697-F0CD-52A1-B746EA08F0BD}"/>
              </a:ext>
            </a:extLst>
          </p:cNvPr>
          <p:cNvSpPr txBox="1"/>
          <p:nvPr/>
        </p:nvSpPr>
        <p:spPr>
          <a:xfrm>
            <a:off x="311369" y="5361600"/>
            <a:ext cx="8811610" cy="868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Lato" panose="020B0604020202020204" charset="0"/>
              </a:rPr>
              <a:t>In programming, sometimes we need to </a:t>
            </a:r>
            <a:r>
              <a:rPr lang="en-US" sz="1800" b="1" dirty="0">
                <a:solidFill>
                  <a:srgbClr val="FF0000"/>
                </a:solidFill>
                <a:latin typeface="Lato" panose="020B0604020202020204" charset="0"/>
              </a:rPr>
              <a:t>execute a block of code multiple times.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Lato" panose="020B0604020202020204" charset="0"/>
              </a:rPr>
              <a:t>Loops are used to </a:t>
            </a:r>
            <a:r>
              <a:rPr lang="en-US" sz="1800" b="1" dirty="0">
                <a:solidFill>
                  <a:srgbClr val="FF0000"/>
                </a:solidFill>
                <a:latin typeface="Lato" panose="020B0604020202020204" charset="0"/>
              </a:rPr>
              <a:t>repeatedly execute a block of statements</a:t>
            </a:r>
            <a:r>
              <a:rPr lang="en-US" sz="1800" b="1" dirty="0">
                <a:latin typeface="Lato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29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30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Fibonacci series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up to n using for-loop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152399" y="914400"/>
            <a:ext cx="8876875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  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main()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n1=0,n2=1,n3,i,number;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"Enter the number of elements:"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scanf(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"%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inter-regular"/>
              </a:rPr>
              <a:t>d"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inter-regular"/>
              </a:rPr>
              <a:t>,&amp;number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"\</a:t>
            </a:r>
            <a:r>
              <a:rPr lang="en-IN" sz="2000" b="0" i="0" dirty="0" err="1">
                <a:solidFill>
                  <a:srgbClr val="0000FF"/>
                </a:solidFill>
                <a:effectLst/>
                <a:latin typeface="inter-regular"/>
              </a:rPr>
              <a:t>n%d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 \t %d\t 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,n1,n2);</a:t>
            </a:r>
            <a:r>
              <a:rPr lang="en-IN" sz="2000" b="0" i="0" dirty="0">
                <a:solidFill>
                  <a:srgbClr val="008200"/>
                </a:solidFill>
                <a:effectLst/>
                <a:latin typeface="inter-regular"/>
              </a:rPr>
              <a:t>//printing 0 and 1  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for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inter-regular"/>
              </a:rPr>
              <a:t>i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=2;i&lt;number;++</a:t>
            </a:r>
            <a:r>
              <a:rPr lang="en-IN" sz="2000" b="0" i="0" dirty="0" err="1">
                <a:solidFill>
                  <a:srgbClr val="000000"/>
                </a:solidFill>
                <a:effectLst/>
                <a:latin typeface="inter-regular"/>
              </a:rPr>
              <a:t>i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) </a:t>
            </a:r>
            <a:r>
              <a:rPr lang="en-IN" sz="2000" b="0" i="0" dirty="0">
                <a:solidFill>
                  <a:srgbClr val="008200"/>
                </a:solidFill>
                <a:effectLst/>
                <a:latin typeface="inter-regular"/>
              </a:rPr>
              <a:t>//loop starts from 2 because 0 and 1 are already printed  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{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inter-regular"/>
              </a:rPr>
              <a:t>n3=n1+n2;  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printf(</a:t>
            </a:r>
            <a:r>
              <a:rPr lang="en-IN" sz="2000" b="0" i="0" dirty="0">
                <a:solidFill>
                  <a:srgbClr val="0000FF"/>
                </a:solidFill>
                <a:effectLst/>
                <a:latin typeface="inter-regular"/>
              </a:rPr>
              <a:t>" %d\t"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,n3);    </a:t>
            </a:r>
          </a:p>
          <a:p>
            <a:pPr lvl="1"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IN" sz="2000" b="1" i="0" dirty="0">
                <a:solidFill>
                  <a:srgbClr val="000000"/>
                </a:solidFill>
                <a:effectLst/>
                <a:latin typeface="inter-regular"/>
              </a:rPr>
              <a:t> n1=n2;    </a:t>
            </a:r>
          </a:p>
          <a:p>
            <a:pPr lvl="1" algn="just"/>
            <a:r>
              <a:rPr lang="en-IN" sz="2000" b="1" i="0" dirty="0">
                <a:solidFill>
                  <a:srgbClr val="000000"/>
                </a:solidFill>
                <a:effectLst/>
                <a:latin typeface="inter-regular"/>
              </a:rPr>
              <a:t>  n2=n3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;  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}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IN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algn="just"/>
            <a:r>
              <a:rPr lang="en-IN" sz="2000" b="0" i="0" dirty="0">
                <a:solidFill>
                  <a:srgbClr val="000000"/>
                </a:solidFill>
                <a:effectLst/>
                <a:latin typeface="inter-regular"/>
              </a:rPr>
              <a:t> }    </a:t>
            </a:r>
          </a:p>
          <a:p>
            <a:endParaRPr lang="en-IN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5A2862-78BA-7541-267A-92D378E6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399" y="3708051"/>
            <a:ext cx="3399176" cy="314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4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76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print </a:t>
            </a:r>
            <a:r>
              <a:rPr lang="en-IN" sz="2400" b="1" i="0" dirty="0">
                <a:solidFill>
                  <a:srgbClr val="FF0000"/>
                </a:solidFill>
                <a:effectLst/>
                <a:latin typeface="erdana"/>
              </a:rPr>
              <a:t>Factorial of a given number </a:t>
            </a:r>
            <a:r>
              <a:rPr lang="en-IN" sz="2400" b="0" i="0" dirty="0">
                <a:solidFill>
                  <a:srgbClr val="FF0000"/>
                </a:solidFill>
                <a:effectLst/>
                <a:latin typeface="erdana"/>
              </a:rPr>
              <a:t>using for -loop</a:t>
            </a:r>
          </a:p>
          <a:p>
            <a:pPr algn="l"/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EE636-3537-CAC8-7E1E-128F08DBC0F7}"/>
              </a:ext>
            </a:extLst>
          </p:cNvPr>
          <p:cNvSpPr txBox="1"/>
          <p:nvPr/>
        </p:nvSpPr>
        <p:spPr>
          <a:xfrm>
            <a:off x="152400" y="956013"/>
            <a:ext cx="9199178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Factorial of </a:t>
            </a:r>
            <a:r>
              <a:rPr lang="en-US" sz="2000" b="1" dirty="0"/>
              <a:t>n</a:t>
            </a:r>
            <a:r>
              <a:rPr lang="en-US" sz="2000" dirty="0"/>
              <a:t> is the </a:t>
            </a:r>
            <a:r>
              <a:rPr lang="en-US" sz="2000" b="1" dirty="0"/>
              <a:t>product of all positive descending integers</a:t>
            </a:r>
            <a:r>
              <a:rPr lang="en-US" sz="2000" dirty="0"/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Factorial of n is denoted by </a:t>
            </a:r>
            <a:r>
              <a:rPr lang="en-US" sz="2000" b="1" dirty="0"/>
              <a:t>n!.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For example: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12EEB-AF62-87E4-EF1F-7152E1399D6D}"/>
              </a:ext>
            </a:extLst>
          </p:cNvPr>
          <p:cNvSpPr txBox="1"/>
          <p:nvPr/>
        </p:nvSpPr>
        <p:spPr>
          <a:xfrm>
            <a:off x="1524000" y="2598003"/>
            <a:ext cx="47217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i="0" dirty="0">
                <a:solidFill>
                  <a:srgbClr val="000000"/>
                </a:solidFill>
                <a:effectLst/>
                <a:latin typeface="inter-regular"/>
              </a:rPr>
              <a:t>5! = 5*4*3*2*1 = 120  </a:t>
            </a:r>
          </a:p>
          <a:p>
            <a:pPr algn="just"/>
            <a:r>
              <a:rPr lang="en-IN" sz="2400" b="0" i="0" dirty="0">
                <a:solidFill>
                  <a:srgbClr val="000000"/>
                </a:solidFill>
                <a:effectLst/>
                <a:latin typeface="inter-regular"/>
              </a:rPr>
              <a:t>3! = 3*2*1 = 6 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9214BC-4F8B-3088-60BE-984A2E1ABFDA}"/>
              </a:ext>
            </a:extLst>
          </p:cNvPr>
          <p:cNvSpPr txBox="1"/>
          <p:nvPr/>
        </p:nvSpPr>
        <p:spPr>
          <a:xfrm>
            <a:off x="1371600" y="4038600"/>
            <a:ext cx="4729654" cy="120032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dirty="0"/>
              <a:t>Output:</a:t>
            </a:r>
          </a:p>
          <a:p>
            <a:endParaRPr lang="en-US" dirty="0"/>
          </a:p>
          <a:p>
            <a:r>
              <a:rPr lang="en-US" dirty="0"/>
              <a:t>Enter a number: 5</a:t>
            </a:r>
          </a:p>
          <a:p>
            <a:r>
              <a:rPr lang="en-US" dirty="0"/>
              <a:t>Factorial of 5 is: 120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4532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2121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60B6FD8-0717-D759-49FF-82898A5F5326}"/>
              </a:ext>
            </a:extLst>
          </p:cNvPr>
          <p:cNvSpPr txBox="1"/>
          <p:nvPr/>
        </p:nvSpPr>
        <p:spPr>
          <a:xfrm>
            <a:off x="0" y="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print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factorial of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 n using for-loop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A18CC8-6F7F-3483-DC30-663575A0A4C9}"/>
              </a:ext>
            </a:extLst>
          </p:cNvPr>
          <p:cNvSpPr txBox="1"/>
          <p:nvPr/>
        </p:nvSpPr>
        <p:spPr>
          <a:xfrm>
            <a:off x="76200" y="990600"/>
            <a:ext cx="88768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#include&lt;stdio.h&gt;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lvl="1" algn="just"/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main() 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{ 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i,fact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=1,number; 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printf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"Enter a number: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scanf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"%</a:t>
            </a:r>
            <a:r>
              <a:rPr lang="en-US" sz="2000" b="0" i="0" dirty="0" err="1">
                <a:solidFill>
                  <a:srgbClr val="0000FF"/>
                </a:solidFill>
                <a:effectLst/>
                <a:latin typeface="inter-regular"/>
              </a:rPr>
              <a:t>d"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,&amp;number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 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   </a:t>
            </a:r>
            <a:r>
              <a:rPr lang="en-US" sz="2000" b="1" i="0" dirty="0">
                <a:solidFill>
                  <a:srgbClr val="006699"/>
                </a:solidFill>
                <a:effectLst/>
                <a:highlight>
                  <a:srgbClr val="FFFF00"/>
                </a:highlight>
                <a:latin typeface="inter-regular"/>
              </a:rPr>
              <a:t>for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(</a:t>
            </a:r>
            <a:r>
              <a:rPr lang="en-US" sz="2000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i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=1;i&lt;=</a:t>
            </a:r>
            <a:r>
              <a:rPr lang="en-US" sz="2000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number;i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++)</a:t>
            </a:r>
          </a:p>
          <a:p>
            <a:pPr lvl="1" algn="just"/>
            <a:r>
              <a:rPr lang="en-US" sz="2000" b="1" dirty="0">
                <a:solidFill>
                  <a:srgbClr val="000000"/>
                </a:solidFill>
                <a:highlight>
                  <a:srgbClr val="FFFF00"/>
                </a:highlight>
                <a:latin typeface="inter-regular"/>
              </a:rPr>
              <a:t>    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{    </a:t>
            </a:r>
          </a:p>
          <a:p>
            <a:pPr lvl="1" algn="just"/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      fact=fact*</a:t>
            </a:r>
            <a:r>
              <a:rPr lang="en-US" sz="2000" b="1" i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i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;    </a:t>
            </a:r>
          </a:p>
          <a:p>
            <a:pPr lvl="1" algn="just"/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     } 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inter-regular"/>
              </a:rPr>
              <a:t>   </a:t>
            </a:r>
          </a:p>
          <a:p>
            <a:pPr lvl="1"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printf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"Factorial of %d is: %d"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,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number,fact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);    </a:t>
            </a:r>
          </a:p>
          <a:p>
            <a:pPr lvl="1" algn="just"/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lvl="1" algn="just"/>
            <a:r>
              <a:rPr lang="en-US" sz="2000" dirty="0">
                <a:solidFill>
                  <a:srgbClr val="000000"/>
                </a:solidFill>
                <a:latin typeface="inter-regular"/>
              </a:rPr>
              <a:t>}</a:t>
            </a:r>
            <a:endParaRPr lang="en-US" sz="2000" b="0" i="0" dirty="0">
              <a:solidFill>
                <a:srgbClr val="000000"/>
              </a:solidFill>
              <a:effectLst/>
              <a:latin typeface="inter-regular"/>
            </a:endParaRPr>
          </a:p>
          <a:p>
            <a:br>
              <a:rPr lang="en-US" sz="2000" dirty="0"/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28088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0800" y="2590800"/>
            <a:ext cx="6324600" cy="571649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/>
          <a:p>
            <a:r>
              <a:rPr lang="en-US" sz="3600" b="1" dirty="0"/>
              <a:t>do-while Loop</a:t>
            </a:r>
          </a:p>
        </p:txBody>
      </p:sp>
    </p:spTree>
    <p:extLst>
      <p:ext uri="{BB962C8B-B14F-4D97-AF65-F5344CB8AC3E}">
        <p14:creationId xmlns:p14="http://schemas.microsoft.com/office/powerpoint/2010/main" val="17443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3C6A22-10DC-4F3C-B084-234422ABF7AC}"/>
              </a:ext>
            </a:extLst>
          </p:cNvPr>
          <p:cNvSpPr txBox="1"/>
          <p:nvPr/>
        </p:nvSpPr>
        <p:spPr>
          <a:xfrm>
            <a:off x="449035" y="3580546"/>
            <a:ext cx="16655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CBE43-1DB4-4C4C-9FF2-8EE11427A74B}"/>
              </a:ext>
            </a:extLst>
          </p:cNvPr>
          <p:cNvSpPr txBox="1"/>
          <p:nvPr/>
        </p:nvSpPr>
        <p:spPr>
          <a:xfrm>
            <a:off x="449035" y="3887119"/>
            <a:ext cx="378006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	44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3B0F-AEEE-4ACA-B4C4-0A56864A83DD}"/>
              </a:ext>
            </a:extLst>
          </p:cNvPr>
          <p:cNvSpPr txBox="1"/>
          <p:nvPr/>
        </p:nvSpPr>
        <p:spPr>
          <a:xfrm>
            <a:off x="4914901" y="3580546"/>
            <a:ext cx="190700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56857-6EED-4C75-B709-B35ECE345522}"/>
              </a:ext>
            </a:extLst>
          </p:cNvPr>
          <p:cNvSpPr txBox="1"/>
          <p:nvPr/>
        </p:nvSpPr>
        <p:spPr>
          <a:xfrm>
            <a:off x="4914900" y="3887119"/>
            <a:ext cx="422910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             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2049E-F6D0-4DF5-A010-80B82B89324E}"/>
              </a:ext>
            </a:extLst>
          </p:cNvPr>
          <p:cNvSpPr txBox="1"/>
          <p:nvPr/>
        </p:nvSpPr>
        <p:spPr>
          <a:xfrm>
            <a:off x="304800" y="2590008"/>
            <a:ext cx="821310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Count the number of digits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AAC479-32F6-32C9-B798-DBC9A4284525}"/>
              </a:ext>
            </a:extLst>
          </p:cNvPr>
          <p:cNvSpPr txBox="1"/>
          <p:nvPr/>
        </p:nvSpPr>
        <p:spPr>
          <a:xfrm>
            <a:off x="26276" y="293617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count the number of digits in a given number.</a:t>
            </a:r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000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49036" y="1390793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00050" y="2171701"/>
            <a:ext cx="35433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Nunito Sans" pitchFamily="2" charset="0"/>
              </a:rPr>
              <a:t>input:  n</a:t>
            </a:r>
          </a:p>
          <a:p>
            <a:r>
              <a:rPr lang="en-IN" sz="2100" dirty="0">
                <a:latin typeface="Nunito Sans" pitchFamily="2" charset="0"/>
              </a:rPr>
              <a:t>count = 0</a:t>
            </a:r>
          </a:p>
          <a:p>
            <a:r>
              <a:rPr lang="en-IN" sz="2100" b="1" dirty="0">
                <a:latin typeface="Nunito Sans" pitchFamily="2" charset="0"/>
              </a:rPr>
              <a:t>while </a:t>
            </a:r>
            <a:r>
              <a:rPr lang="en-IN" sz="2100" dirty="0">
                <a:latin typeface="Nunito Sans" pitchFamily="2" charset="0"/>
              </a:rPr>
              <a:t>(n &gt; 0)</a:t>
            </a:r>
          </a:p>
          <a:p>
            <a:r>
              <a:rPr lang="en-IN" sz="2100" dirty="0">
                <a:latin typeface="Nunito Sans" pitchFamily="2" charset="0"/>
              </a:rPr>
              <a:t>{</a:t>
            </a:r>
          </a:p>
          <a:p>
            <a:r>
              <a:rPr lang="en-IN" sz="2100" dirty="0">
                <a:latin typeface="Nunito Sans" pitchFamily="2" charset="0"/>
              </a:rPr>
              <a:t> 	count++</a:t>
            </a:r>
          </a:p>
          <a:p>
            <a:r>
              <a:rPr lang="en-IN" sz="2100" dirty="0">
                <a:latin typeface="Nunito Sans" pitchFamily="2" charset="0"/>
              </a:rPr>
              <a:t>	 n = n / 10</a:t>
            </a:r>
          </a:p>
          <a:p>
            <a:r>
              <a:rPr lang="en-IN" sz="2100" dirty="0">
                <a:latin typeface="Nunito Sans" pitchFamily="2" charset="0"/>
              </a:rPr>
              <a:t>}</a:t>
            </a:r>
          </a:p>
          <a:p>
            <a:r>
              <a:rPr lang="en-IN" sz="2100" dirty="0">
                <a:latin typeface="Nunito Sans" pitchFamily="2" charset="0"/>
              </a:rPr>
              <a:t>print count</a:t>
            </a:r>
          </a:p>
          <a:p>
            <a:endParaRPr lang="en-IN" sz="2100" dirty="0">
              <a:latin typeface="Nunito Sans" pitchFamily="2" charset="0"/>
            </a:endParaRPr>
          </a:p>
          <a:p>
            <a:endParaRPr lang="en-IN" sz="2100" dirty="0">
              <a:latin typeface="Nunito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057650" y="2171700"/>
            <a:ext cx="35433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Nunito Sans" pitchFamily="2" charset="0"/>
              </a:rPr>
              <a:t>Sample Input :</a:t>
            </a:r>
          </a:p>
          <a:p>
            <a:r>
              <a:rPr lang="en-IN" sz="2100" dirty="0">
                <a:latin typeface="Nunito Sans" pitchFamily="2" charset="0"/>
              </a:rPr>
              <a:t>		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572000" y="3045515"/>
            <a:ext cx="35433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100" dirty="0">
                <a:latin typeface="Nunito Sans" pitchFamily="2" charset="0"/>
              </a:rPr>
              <a:t>Output : ???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C6A13-A94C-168E-D318-8571C564E6E2}"/>
              </a:ext>
            </a:extLst>
          </p:cNvPr>
          <p:cNvSpPr txBox="1"/>
          <p:nvPr/>
        </p:nvSpPr>
        <p:spPr>
          <a:xfrm>
            <a:off x="0" y="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count the number of digits in a given number.</a:t>
            </a:r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ABB57A-03F8-0DA1-723F-E812F2257687}"/>
              </a:ext>
            </a:extLst>
          </p:cNvPr>
          <p:cNvSpPr txBox="1"/>
          <p:nvPr/>
        </p:nvSpPr>
        <p:spPr>
          <a:xfrm>
            <a:off x="311369" y="1459468"/>
            <a:ext cx="461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unito Sans" panose="00000500000000000000" pitchFamily="2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129890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49036" y="1390793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332390" y="1780222"/>
            <a:ext cx="3543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Nunito Sans" pitchFamily="2" charset="0"/>
              </a:rPr>
              <a:t>input: n</a:t>
            </a:r>
          </a:p>
          <a:p>
            <a:r>
              <a:rPr lang="en-IN" dirty="0">
                <a:latin typeface="Nunito Sans" pitchFamily="2" charset="0"/>
              </a:rPr>
              <a:t>count = 0;</a:t>
            </a:r>
          </a:p>
          <a:p>
            <a:r>
              <a:rPr lang="en-IN" dirty="0">
                <a:latin typeface="Nunito Sans" pitchFamily="2" charset="0"/>
              </a:rPr>
              <a:t>if(n == 0){</a:t>
            </a:r>
          </a:p>
          <a:p>
            <a:r>
              <a:rPr lang="en-IN" dirty="0">
                <a:latin typeface="Nunito Sans" pitchFamily="2" charset="0"/>
              </a:rPr>
              <a:t>	print “1”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  <a:p>
            <a:r>
              <a:rPr lang="en-IN" dirty="0">
                <a:latin typeface="Nunito Sans" pitchFamily="2" charset="0"/>
              </a:rPr>
              <a:t>else{</a:t>
            </a:r>
          </a:p>
          <a:p>
            <a:r>
              <a:rPr lang="en-IN" b="1" dirty="0">
                <a:latin typeface="Nunito Sans" pitchFamily="2" charset="0"/>
              </a:rPr>
              <a:t>	while</a:t>
            </a:r>
            <a:r>
              <a:rPr lang="en-IN" dirty="0">
                <a:latin typeface="Nunito Sans" pitchFamily="2" charset="0"/>
              </a:rPr>
              <a:t>(n &gt; 0)</a:t>
            </a:r>
          </a:p>
          <a:p>
            <a:r>
              <a:rPr lang="en-IN" dirty="0">
                <a:latin typeface="Nunito Sans" pitchFamily="2" charset="0"/>
              </a:rPr>
              <a:t>	{</a:t>
            </a:r>
          </a:p>
          <a:p>
            <a:r>
              <a:rPr lang="en-IN" dirty="0">
                <a:latin typeface="Nunito Sans" pitchFamily="2" charset="0"/>
              </a:rPr>
              <a:t> 		count++</a:t>
            </a:r>
          </a:p>
          <a:p>
            <a:r>
              <a:rPr lang="en-IN" dirty="0">
                <a:latin typeface="Nunito Sans" pitchFamily="2" charset="0"/>
              </a:rPr>
              <a:t>	 	n = n / 10</a:t>
            </a:r>
          </a:p>
          <a:p>
            <a:r>
              <a:rPr lang="en-IN" dirty="0">
                <a:latin typeface="Nunito Sans" pitchFamily="2" charset="0"/>
              </a:rPr>
              <a:t>	}</a:t>
            </a:r>
          </a:p>
          <a:p>
            <a:r>
              <a:rPr lang="en-IN" dirty="0">
                <a:latin typeface="Nunito Sans" pitchFamily="2" charset="0"/>
              </a:rPr>
              <a:t>	print count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  <a:p>
            <a:endParaRPr lang="en-IN" dirty="0">
              <a:latin typeface="Nunito Sans" pitchFamily="2" charset="0"/>
            </a:endParaRPr>
          </a:p>
          <a:p>
            <a:endParaRPr lang="en-IN" dirty="0">
              <a:latin typeface="Nunito Sans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343400" y="2782669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Nunito Sans" pitchFamily="2" charset="0"/>
              </a:rPr>
              <a:t>without </a:t>
            </a:r>
            <a:r>
              <a:rPr lang="en-IN" b="1" dirty="0">
                <a:latin typeface="Nunito Sans" pitchFamily="2" charset="0"/>
              </a:rPr>
              <a:t>“if”</a:t>
            </a:r>
            <a:r>
              <a:rPr lang="en-IN" dirty="0">
                <a:latin typeface="Nunito Sans" pitchFamily="2" charset="0"/>
              </a:rPr>
              <a:t> , how will you write this program?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CD1F0-A5E2-7ACF-6C97-E4507053E1E5}"/>
              </a:ext>
            </a:extLst>
          </p:cNvPr>
          <p:cNvSpPr txBox="1"/>
          <p:nvPr/>
        </p:nvSpPr>
        <p:spPr>
          <a:xfrm>
            <a:off x="0" y="76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rgbClr val="FF0000"/>
                </a:solidFill>
                <a:effectLst/>
                <a:latin typeface="segoe ui" panose="020B0502040204020203" pitchFamily="34" charset="0"/>
              </a:rPr>
              <a:t>Write a C Program to </a:t>
            </a:r>
            <a:r>
              <a:rPr lang="en-US" sz="2400" b="1" dirty="0">
                <a:solidFill>
                  <a:srgbClr val="FF0000"/>
                </a:solidFill>
                <a:latin typeface="segoe ui" panose="020B0502040204020203" pitchFamily="34" charset="0"/>
              </a:rPr>
              <a:t>count the number of digits digits in a given number.</a:t>
            </a:r>
            <a:endParaRPr lang="en-US" sz="2400" b="0" i="0" dirty="0">
              <a:solidFill>
                <a:srgbClr val="FF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318FE-F297-FEB7-73A5-695EBA005FBC}"/>
              </a:ext>
            </a:extLst>
          </p:cNvPr>
          <p:cNvSpPr txBox="1"/>
          <p:nvPr/>
        </p:nvSpPr>
        <p:spPr>
          <a:xfrm>
            <a:off x="311369" y="1003280"/>
            <a:ext cx="461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unito Sans" panose="00000500000000000000" pitchFamily="2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27702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76200" y="76200"/>
            <a:ext cx="9067800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Using do- while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228600" y="10668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743450" y="2174133"/>
            <a:ext cx="4248150" cy="2135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Nunito Sans" pitchFamily="2" charset="0"/>
              </a:rPr>
              <a:t>input: n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Nunito Sans" pitchFamily="2" charset="0"/>
              </a:rPr>
              <a:t>do</a:t>
            </a:r>
            <a:r>
              <a:rPr lang="en-IN" dirty="0">
                <a:latin typeface="Nunito Sans" pitchFamily="2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Nunito Sans" pitchFamily="2" charset="0"/>
              </a:rPr>
              <a:t>      count++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Nunito Sans" pitchFamily="2" charset="0"/>
              </a:rPr>
              <a:t>      n = n / 10</a:t>
            </a:r>
          </a:p>
          <a:p>
            <a:pPr>
              <a:lnSpc>
                <a:spcPct val="150000"/>
              </a:lnSpc>
            </a:pPr>
            <a:r>
              <a:rPr lang="en-IN" dirty="0">
                <a:latin typeface="Nunito Sans" pitchFamily="2" charset="0"/>
              </a:rPr>
              <a:t>}</a:t>
            </a:r>
            <a:r>
              <a:rPr lang="en-IN" b="1" dirty="0">
                <a:latin typeface="Nunito Sans" pitchFamily="2" charset="0"/>
              </a:rPr>
              <a:t>while</a:t>
            </a:r>
            <a:r>
              <a:rPr lang="en-IN" dirty="0">
                <a:latin typeface="Nunito Sans" pitchFamily="2" charset="0"/>
              </a:rPr>
              <a:t>(n &gt;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FC0D69-68C1-4838-9AC4-A4286388BDC4}"/>
              </a:ext>
            </a:extLst>
          </p:cNvPr>
          <p:cNvSpPr txBox="1"/>
          <p:nvPr/>
        </p:nvSpPr>
        <p:spPr>
          <a:xfrm>
            <a:off x="400050" y="2171700"/>
            <a:ext cx="3543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Nunito Sans" pitchFamily="2" charset="0"/>
              </a:rPr>
              <a:t>input: n</a:t>
            </a:r>
          </a:p>
          <a:p>
            <a:r>
              <a:rPr lang="en-IN" dirty="0">
                <a:latin typeface="Nunito Sans" pitchFamily="2" charset="0"/>
              </a:rPr>
              <a:t>count = 0;</a:t>
            </a:r>
          </a:p>
          <a:p>
            <a:r>
              <a:rPr lang="en-IN" dirty="0">
                <a:latin typeface="Nunito Sans" pitchFamily="2" charset="0"/>
              </a:rPr>
              <a:t>if(n == 0){</a:t>
            </a:r>
          </a:p>
          <a:p>
            <a:r>
              <a:rPr lang="en-IN" dirty="0">
                <a:latin typeface="Nunito Sans" pitchFamily="2" charset="0"/>
              </a:rPr>
              <a:t>	print “1”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  <a:p>
            <a:r>
              <a:rPr lang="en-IN" dirty="0">
                <a:latin typeface="Nunito Sans" pitchFamily="2" charset="0"/>
              </a:rPr>
              <a:t>else{</a:t>
            </a:r>
          </a:p>
          <a:p>
            <a:r>
              <a:rPr lang="en-IN" b="1" dirty="0">
                <a:latin typeface="Nunito Sans" pitchFamily="2" charset="0"/>
              </a:rPr>
              <a:t>	while </a:t>
            </a:r>
            <a:r>
              <a:rPr lang="en-IN" dirty="0">
                <a:latin typeface="Nunito Sans" pitchFamily="2" charset="0"/>
              </a:rPr>
              <a:t>(n &gt; 0)</a:t>
            </a:r>
          </a:p>
          <a:p>
            <a:r>
              <a:rPr lang="en-IN" dirty="0">
                <a:latin typeface="Nunito Sans" pitchFamily="2" charset="0"/>
              </a:rPr>
              <a:t>	{</a:t>
            </a:r>
          </a:p>
          <a:p>
            <a:r>
              <a:rPr lang="en-IN" dirty="0">
                <a:latin typeface="Nunito Sans" pitchFamily="2" charset="0"/>
              </a:rPr>
              <a:t> 		count++</a:t>
            </a:r>
          </a:p>
          <a:p>
            <a:r>
              <a:rPr lang="en-IN" dirty="0">
                <a:latin typeface="Nunito Sans" pitchFamily="2" charset="0"/>
              </a:rPr>
              <a:t>	 	n = n / 10</a:t>
            </a:r>
          </a:p>
          <a:p>
            <a:r>
              <a:rPr lang="en-IN" dirty="0">
                <a:latin typeface="Nunito Sans" pitchFamily="2" charset="0"/>
              </a:rPr>
              <a:t>	}</a:t>
            </a:r>
          </a:p>
          <a:p>
            <a:r>
              <a:rPr lang="en-IN" dirty="0">
                <a:latin typeface="Nunito Sans" pitchFamily="2" charset="0"/>
              </a:rPr>
              <a:t>	print count</a:t>
            </a:r>
          </a:p>
          <a:p>
            <a:r>
              <a:rPr lang="en-IN" dirty="0">
                <a:latin typeface="Nunito Sans" pitchFamily="2" charset="0"/>
              </a:rPr>
              <a:t>}</a:t>
            </a:r>
          </a:p>
          <a:p>
            <a:endParaRPr lang="en-IN" dirty="0">
              <a:latin typeface="Nunito Sans" pitchFamily="2" charset="0"/>
            </a:endParaRPr>
          </a:p>
          <a:p>
            <a:endParaRPr lang="en-IN" dirty="0">
              <a:latin typeface="Nunito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516F5-CE03-040D-8208-51A57E180077}"/>
              </a:ext>
            </a:extLst>
          </p:cNvPr>
          <p:cNvSpPr txBox="1"/>
          <p:nvPr/>
        </p:nvSpPr>
        <p:spPr>
          <a:xfrm>
            <a:off x="0" y="1524000"/>
            <a:ext cx="4619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Nunito Sans" panose="00000500000000000000" pitchFamily="2" charset="0"/>
              </a:rPr>
              <a:t>Pseudocode</a:t>
            </a:r>
          </a:p>
        </p:txBody>
      </p:sp>
    </p:spTree>
    <p:extLst>
      <p:ext uri="{BB962C8B-B14F-4D97-AF65-F5344CB8AC3E}">
        <p14:creationId xmlns:p14="http://schemas.microsoft.com/office/powerpoint/2010/main" val="31820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903" y="106843"/>
            <a:ext cx="7111312" cy="571649"/>
          </a:xfrm>
          <a:prstGeom prst="rect">
            <a:avLst/>
          </a:prstGeom>
        </p:spPr>
        <p:txBody>
          <a:bodyPr vert="horz" lIns="91448" tIns="45724" rIns="91448" bIns="45724" rtlCol="0" anchor="b">
            <a:noAutofit/>
          </a:bodyPr>
          <a:lstStyle/>
          <a:p>
            <a:r>
              <a:rPr lang="en-US" sz="3001" b="1" dirty="0"/>
              <a:t>do-while Loop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1EA37-E138-2649-6B1C-AFCC07766C68}"/>
              </a:ext>
            </a:extLst>
          </p:cNvPr>
          <p:cNvSpPr txBox="1">
            <a:spLocks/>
          </p:cNvSpPr>
          <p:nvPr/>
        </p:nvSpPr>
        <p:spPr>
          <a:xfrm>
            <a:off x="427546" y="3028846"/>
            <a:ext cx="8288909" cy="1486286"/>
          </a:xfrm>
          <a:prstGeom prst="rect">
            <a:avLst/>
          </a:prstGeom>
        </p:spPr>
        <p:txBody>
          <a:bodyPr vert="horz" lIns="91448" tIns="45724" rIns="91448" bIns="45724" rtlCol="0">
            <a:norm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CFA22-FCE2-41E4-FB92-4D1FC6354ED5}"/>
              </a:ext>
            </a:extLst>
          </p:cNvPr>
          <p:cNvSpPr txBox="1"/>
          <p:nvPr/>
        </p:nvSpPr>
        <p:spPr>
          <a:xfrm>
            <a:off x="65689" y="780871"/>
            <a:ext cx="90783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do while loop is a </a:t>
            </a:r>
            <a:r>
              <a:rPr lang="en-US" sz="2400" b="1" dirty="0"/>
              <a:t>post tested loop.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The do-while loop is mainly used in the case where we need to </a:t>
            </a:r>
            <a:r>
              <a:rPr lang="en-US" sz="2400" b="1" dirty="0">
                <a:solidFill>
                  <a:srgbClr val="FF0000"/>
                </a:solidFill>
              </a:rPr>
              <a:t>execute the loop at least once before checking condition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090A6D-06CA-A3CC-1FAF-3AA7922F9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1"/>
          <a:stretch/>
        </p:blipFill>
        <p:spPr>
          <a:xfrm>
            <a:off x="3155731" y="3429000"/>
            <a:ext cx="5835621" cy="3421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F0D9B3-2F3F-F2DE-1EE3-AB3B6F21FD5E}"/>
              </a:ext>
            </a:extLst>
          </p:cNvPr>
          <p:cNvSpPr txBox="1"/>
          <p:nvPr/>
        </p:nvSpPr>
        <p:spPr>
          <a:xfrm>
            <a:off x="228600" y="2133600"/>
            <a:ext cx="48768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syntax:</a:t>
            </a:r>
          </a:p>
          <a:p>
            <a:pPr algn="just"/>
            <a:r>
              <a:rPr lang="en-US" sz="2400" b="1" i="0" dirty="0">
                <a:solidFill>
                  <a:srgbClr val="006699"/>
                </a:solidFill>
                <a:effectLst/>
                <a:latin typeface="inter-regular"/>
              </a:rPr>
              <a:t>  do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sz="2400" b="0" i="0" dirty="0">
                <a:solidFill>
                  <a:srgbClr val="008200"/>
                </a:solidFill>
                <a:effectLst/>
                <a:latin typeface="inter-regular"/>
              </a:rPr>
              <a:t>      //code to be executed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      }</a:t>
            </a:r>
            <a:r>
              <a:rPr lang="en-US" sz="2400" b="1" i="0" dirty="0">
                <a:solidFill>
                  <a:srgbClr val="006699"/>
                </a:solidFill>
                <a:effectLst/>
                <a:latin typeface="inter-regular"/>
              </a:rPr>
              <a:t>while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inter-regular"/>
              </a:rPr>
              <a:t>(condition)</a:t>
            </a:r>
          </a:p>
        </p:txBody>
      </p:sp>
    </p:spTree>
    <p:extLst>
      <p:ext uri="{BB962C8B-B14F-4D97-AF65-F5344CB8AC3E}">
        <p14:creationId xmlns:p14="http://schemas.microsoft.com/office/powerpoint/2010/main" val="36341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936306A-33BA-4782-AA65-4CCAB46676B6}"/>
              </a:ext>
            </a:extLst>
          </p:cNvPr>
          <p:cNvSpPr/>
          <p:nvPr/>
        </p:nvSpPr>
        <p:spPr>
          <a:xfrm>
            <a:off x="-3687" y="5314950"/>
            <a:ext cx="9151374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9EB63-79D5-4617-BE6B-1B3CCF6955CA}"/>
              </a:ext>
            </a:extLst>
          </p:cNvPr>
          <p:cNvSpPr/>
          <p:nvPr/>
        </p:nvSpPr>
        <p:spPr>
          <a:xfrm>
            <a:off x="3687" y="56578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06C5-6685-4170-BADF-FF6009F3B825}"/>
              </a:ext>
            </a:extLst>
          </p:cNvPr>
          <p:cNvSpPr/>
          <p:nvPr/>
        </p:nvSpPr>
        <p:spPr>
          <a:xfrm>
            <a:off x="0" y="857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76B02-6958-4119-B17A-5F4408B90C2F}"/>
              </a:ext>
            </a:extLst>
          </p:cNvPr>
          <p:cNvSpPr/>
          <p:nvPr/>
        </p:nvSpPr>
        <p:spPr>
          <a:xfrm>
            <a:off x="0" y="1200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#include&lt;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E69A0-4C96-495B-844B-B51AD6FB6BEC}"/>
              </a:ext>
            </a:extLst>
          </p:cNvPr>
          <p:cNvSpPr/>
          <p:nvPr/>
        </p:nvSpPr>
        <p:spPr>
          <a:xfrm>
            <a:off x="0" y="15430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D17A24-E131-43CA-9AAB-3EBBF4464991}"/>
              </a:ext>
            </a:extLst>
          </p:cNvPr>
          <p:cNvSpPr/>
          <p:nvPr/>
        </p:nvSpPr>
        <p:spPr>
          <a:xfrm>
            <a:off x="0" y="18859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A78835-D285-4C29-BBE2-2D089573DDCA}"/>
              </a:ext>
            </a:extLst>
          </p:cNvPr>
          <p:cNvSpPr/>
          <p:nvPr/>
        </p:nvSpPr>
        <p:spPr>
          <a:xfrm>
            <a:off x="0" y="22288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int n;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9FA3D-661F-4154-837C-FCEFCBDCD0BF}"/>
              </a:ext>
            </a:extLst>
          </p:cNvPr>
          <p:cNvSpPr/>
          <p:nvPr/>
        </p:nvSpPr>
        <p:spPr>
          <a:xfrm>
            <a:off x="0" y="25717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rgbClr val="F051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scanf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(“%d”, &amp;n);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6F580A-3648-487F-A968-D43CEAF34F33}"/>
              </a:ext>
            </a:extLst>
          </p:cNvPr>
          <p:cNvSpPr/>
          <p:nvPr/>
        </p:nvSpPr>
        <p:spPr>
          <a:xfrm>
            <a:off x="0" y="29146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  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count = 0;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FEC722-0C34-462C-BEEF-287DEF29767E}"/>
              </a:ext>
            </a:extLst>
          </p:cNvPr>
          <p:cNvSpPr/>
          <p:nvPr/>
        </p:nvSpPr>
        <p:spPr>
          <a:xfrm>
            <a:off x="0" y="32575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</a:p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dirty="0">
                <a:solidFill>
                  <a:srgbClr val="F051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2BA1BF-F77A-4A51-A31F-23E2A912161F}"/>
              </a:ext>
            </a:extLst>
          </p:cNvPr>
          <p:cNvSpPr/>
          <p:nvPr/>
        </p:nvSpPr>
        <p:spPr>
          <a:xfrm>
            <a:off x="0" y="36004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count++;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DD948E-1856-437F-8D51-4ED976676EEB}"/>
              </a:ext>
            </a:extLst>
          </p:cNvPr>
          <p:cNvSpPr/>
          <p:nvPr/>
        </p:nvSpPr>
        <p:spPr>
          <a:xfrm>
            <a:off x="0" y="39433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dirty="0">
                <a:solidFill>
                  <a:srgbClr val="F051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n / 10;</a:t>
            </a:r>
          </a:p>
          <a:p>
            <a:pPr lvl="1"/>
            <a:endParaRPr lang="en-US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539D98-A6AE-4C69-B359-30F7357B35DF}"/>
              </a:ext>
            </a:extLst>
          </p:cNvPr>
          <p:cNvSpPr/>
          <p:nvPr/>
        </p:nvSpPr>
        <p:spPr>
          <a:xfrm>
            <a:off x="0" y="4286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r>
              <a:rPr lang="en-US" sz="2400" dirty="0">
                <a:solidFill>
                  <a:srgbClr val="F0513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 &gt; 0);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13E311-7EBF-430C-AB0A-ADAD25B5A66E}"/>
              </a:ext>
            </a:extLst>
          </p:cNvPr>
          <p:cNvSpPr/>
          <p:nvPr/>
        </p:nvSpPr>
        <p:spPr>
          <a:xfrm>
            <a:off x="0" y="4629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24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(“%d”, count);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D79F16-C8E8-4FC0-AF79-31D94CC30EBD}"/>
              </a:ext>
            </a:extLst>
          </p:cNvPr>
          <p:cNvSpPr/>
          <p:nvPr/>
        </p:nvSpPr>
        <p:spPr>
          <a:xfrm>
            <a:off x="3687" y="4972050"/>
            <a:ext cx="9140313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400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1284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174917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Types of Loops/ Control Statements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01418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TextBox 13"/>
          <p:cNvSpPr txBox="1"/>
          <p:nvPr/>
        </p:nvSpPr>
        <p:spPr>
          <a:xfrm>
            <a:off x="522561" y="2141624"/>
            <a:ext cx="4686300" cy="246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while</a:t>
            </a:r>
          </a:p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for</a:t>
            </a:r>
          </a:p>
          <a:p>
            <a:pPr marL="557199" indent="-557199">
              <a:lnSpc>
                <a:spcPct val="200000"/>
              </a:lnSpc>
              <a:buFont typeface="+mj-lt"/>
              <a:buAutoNum type="arabicPeriod"/>
            </a:pPr>
            <a:r>
              <a:rPr lang="en-US" sz="2700" dirty="0"/>
              <a:t>do - while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2307185" y="2497979"/>
            <a:ext cx="342900" cy="10858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2865711" y="2765217"/>
            <a:ext cx="42862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  <a:latin typeface="Nunito Sans SemiBold" pitchFamily="2" charset="0"/>
              </a:rPr>
              <a:t>-    Entry check loop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3009079" y="4258371"/>
            <a:ext cx="24574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-    </a:t>
            </a:r>
            <a:r>
              <a:rPr lang="en-US" sz="2100" dirty="0">
                <a:solidFill>
                  <a:srgbClr val="FF0000"/>
                </a:solidFill>
                <a:latin typeface="Nunito Sans SemiBold" pitchFamily="2" charset="0"/>
              </a:rPr>
              <a:t>Exit check loop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5466529" y="2729766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 SemiBold" pitchFamily="2" charset="0"/>
              </a:rPr>
              <a:t>- The condition will be checked </a:t>
            </a:r>
          </a:p>
          <a:p>
            <a:r>
              <a:rPr lang="en-US" dirty="0">
                <a:latin typeface="Nunito Sans SemiBold" pitchFamily="2" charset="0"/>
              </a:rPr>
              <a:t>     first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5555538" y="4142954"/>
            <a:ext cx="428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 SemiBold" pitchFamily="2" charset="0"/>
              </a:rPr>
              <a:t>- The statements will be </a:t>
            </a:r>
          </a:p>
          <a:p>
            <a:r>
              <a:rPr lang="en-US" dirty="0">
                <a:latin typeface="Nunito Sans SemiBold" pitchFamily="2" charset="0"/>
              </a:rPr>
              <a:t>     executed first </a:t>
            </a:r>
          </a:p>
        </p:txBody>
      </p:sp>
    </p:spTree>
    <p:extLst>
      <p:ext uri="{BB962C8B-B14F-4D97-AF65-F5344CB8AC3E}">
        <p14:creationId xmlns:p14="http://schemas.microsoft.com/office/powerpoint/2010/main" val="283944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/>
      <p:bldP spid="18" grpId="0"/>
      <p:bldP spid="9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3648" y="435114"/>
            <a:ext cx="9120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Write a C Program to display MENU using do.. while and perform an arithmetic operation using switch.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FB09B-F024-0869-728A-C1AD79ED4913}"/>
              </a:ext>
            </a:extLst>
          </p:cNvPr>
          <p:cNvSpPr txBox="1"/>
          <p:nvPr/>
        </p:nvSpPr>
        <p:spPr>
          <a:xfrm>
            <a:off x="1600200" y="1828800"/>
            <a:ext cx="4627178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i="0" dirty="0">
                <a:effectLst/>
                <a:latin typeface="Courier New" panose="02070309020205020404" pitchFamily="49" charset="0"/>
              </a:rPr>
              <a:t>n1=5, n2=10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=== Menu ===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1. Addition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2. Substruction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3. Exit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Enter your choice:1</a:t>
            </a:r>
            <a:br>
              <a:rPr lang="en-US" sz="2400" b="1" dirty="0"/>
            </a:br>
            <a:r>
              <a:rPr lang="en-US" sz="2400" b="1" i="0" dirty="0">
                <a:effectLst/>
                <a:latin typeface="Courier New" panose="02070309020205020404" pitchFamily="49" charset="0"/>
              </a:rPr>
              <a:t>The addition = 15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391F5-ABFE-E0FA-96B1-A2DF2F888989}"/>
              </a:ext>
            </a:extLst>
          </p:cNvPr>
          <p:cNvSpPr txBox="1"/>
          <p:nvPr/>
        </p:nvSpPr>
        <p:spPr>
          <a:xfrm>
            <a:off x="1631730" y="1295400"/>
            <a:ext cx="4595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Output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395262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A392D3-6491-A731-803A-4D5352F408ED}"/>
              </a:ext>
            </a:extLst>
          </p:cNvPr>
          <p:cNvSpPr txBox="1"/>
          <p:nvPr/>
        </p:nvSpPr>
        <p:spPr>
          <a:xfrm>
            <a:off x="0" y="26276"/>
            <a:ext cx="9144001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dirty="0">
                <a:effectLst/>
                <a:latin typeface="Courier New" panose="02070309020205020404" pitchFamily="49" charset="0"/>
              </a:rPr>
              <a:t>#include&lt;stdio.h&gt;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int main()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{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int choice, n1=5, n2=10;</a:t>
            </a:r>
            <a:br>
              <a:rPr lang="en-IN" b="1" dirty="0"/>
            </a:b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("n1=5, n2=10 \n");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do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{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("=== Menu ===\n");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("1. Addition\n");  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("2.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Substraction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\n");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("3. Exit\n");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("Enter your choice:");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scanf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("%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d",&amp;choice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switch (choice)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{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case  1: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("The addition = %d \n", n1 + n2);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       break;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case  2: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("The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substraction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 = %d \n", n1 - n2);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       break;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case  3: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("Goodbye\n");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       break;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default: </a:t>
            </a:r>
            <a:r>
              <a:rPr lang="en-IN" b="1" i="0" dirty="0" err="1">
                <a:effectLst/>
                <a:latin typeface="Courier New" panose="02070309020205020404" pitchFamily="49" charset="0"/>
              </a:rPr>
              <a:t>printf</a:t>
            </a:r>
            <a:r>
              <a:rPr lang="en-IN" b="1" i="0" dirty="0">
                <a:effectLst/>
                <a:latin typeface="Courier New" panose="02070309020205020404" pitchFamily="49" charset="0"/>
              </a:rPr>
              <a:t>("Wrong Choice. Enter again\n");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         break;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}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} while (choice != 3);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 return 0;</a:t>
            </a:r>
            <a:br>
              <a:rPr lang="en-IN" b="1" dirty="0"/>
            </a:br>
            <a:r>
              <a:rPr lang="en-IN" b="1" i="0" dirty="0">
                <a:effectLst/>
                <a:latin typeface="Courier New" panose="02070309020205020404" pitchFamily="49" charset="0"/>
              </a:rPr>
              <a:t>}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0343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11876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Looping / Iteration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124690" y="983155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5254" y="1362594"/>
            <a:ext cx="913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Nunito Sans" pitchFamily="2" charset="0"/>
              </a:rPr>
              <a:t>Why are we using three loops?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381000" y="2133600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</a:rPr>
              <a:t>Know the number of iteration - </a:t>
            </a:r>
            <a:r>
              <a:rPr lang="en-US" b="1" dirty="0">
                <a:solidFill>
                  <a:srgbClr val="FF0000"/>
                </a:solidFill>
                <a:latin typeface="Nunito Sans" pitchFamily="2" charset="0"/>
              </a:rPr>
              <a:t>for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381000" y="2873200"/>
            <a:ext cx="485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</a:rPr>
              <a:t>Don’t know the number of iteration - </a:t>
            </a:r>
            <a:r>
              <a:rPr lang="en-US" b="1" dirty="0">
                <a:solidFill>
                  <a:srgbClr val="FF0000"/>
                </a:solidFill>
                <a:latin typeface="Nunito Sans" pitchFamily="2" charset="0"/>
              </a:rPr>
              <a:t>while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73F422-781C-4385-84E3-34EDBC7AB3E7}"/>
              </a:ext>
            </a:extLst>
          </p:cNvPr>
          <p:cNvSpPr txBox="1"/>
          <p:nvPr/>
        </p:nvSpPr>
        <p:spPr>
          <a:xfrm>
            <a:off x="381000" y="35590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Nunito Sans" pitchFamily="2" charset="0"/>
              </a:rPr>
              <a:t>Statement to be executed atleast once – </a:t>
            </a:r>
            <a:r>
              <a:rPr lang="en-US" b="1" dirty="0">
                <a:solidFill>
                  <a:srgbClr val="FF0000"/>
                </a:solidFill>
                <a:latin typeface="Nunito Sans" pitchFamily="2" charset="0"/>
              </a:rPr>
              <a:t>do - while</a:t>
            </a:r>
          </a:p>
        </p:txBody>
      </p:sp>
    </p:spTree>
    <p:extLst>
      <p:ext uri="{BB962C8B-B14F-4D97-AF65-F5344CB8AC3E}">
        <p14:creationId xmlns:p14="http://schemas.microsoft.com/office/powerpoint/2010/main" val="39365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990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/C++ while loop with Examples - GeeksforGeek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1" t="15287" r="20967" b="5398"/>
          <a:stretch/>
        </p:blipFill>
        <p:spPr bwMode="auto">
          <a:xfrm>
            <a:off x="4665895" y="2647047"/>
            <a:ext cx="4478105" cy="362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029" y="1298248"/>
            <a:ext cx="8833246" cy="134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latin typeface="Lato" panose="020B060402020202020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while</a:t>
            </a:r>
            <a:r>
              <a:rPr lang="en-US" sz="2000" dirty="0">
                <a:latin typeface="Lato" panose="020B0604020202020204" charset="0"/>
              </a:rPr>
              <a:t> loop loops through a block of code as long as a specified condition is </a:t>
            </a:r>
            <a:r>
              <a:rPr lang="en-US" sz="2000" dirty="0">
                <a:solidFill>
                  <a:schemeClr val="accent1"/>
                </a:solidFill>
                <a:latin typeface="Lato" panose="020B0604020202020204" charset="0"/>
              </a:rPr>
              <a:t>true</a:t>
            </a:r>
            <a:r>
              <a:rPr lang="en-US" sz="2000" dirty="0">
                <a:latin typeface="Lato" panose="020B060402020202020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>
              <a:latin typeface="Lat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3"/>
                </a:solidFill>
                <a:latin typeface="Lato" panose="020B0604020202020204" charset="0"/>
              </a:rPr>
              <a:t>Syntax: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515" y="2954687"/>
            <a:ext cx="4134591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B0604020202020204" charset="0"/>
              </a:rPr>
              <a:t>while (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condition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// code block to be executed</a:t>
            </a:r>
          </a:p>
          <a:p>
            <a:r>
              <a:rPr lang="en-US" sz="2000" dirty="0">
                <a:latin typeface="Lato" panose="020B0604020202020204" charset="0"/>
              </a:rPr>
              <a:t>     //increment or decrement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10464-3B77-5640-94F3-C44131175D55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</p:spTree>
    <p:extLst>
      <p:ext uri="{BB962C8B-B14F-4D97-AF65-F5344CB8AC3E}">
        <p14:creationId xmlns:p14="http://schemas.microsoft.com/office/powerpoint/2010/main" val="39622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217050" y="263154"/>
            <a:ext cx="8352245" cy="611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while Loop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67CAB-1FA5-494A-96EC-9E612067A695}"/>
              </a:ext>
            </a:extLst>
          </p:cNvPr>
          <p:cNvSpPr/>
          <p:nvPr/>
        </p:nvSpPr>
        <p:spPr>
          <a:xfrm>
            <a:off x="457200" y="990600"/>
            <a:ext cx="596139" cy="43330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85D724-B6EC-48E3-A9B6-E3800C6BE0AA}"/>
              </a:ext>
            </a:extLst>
          </p:cNvPr>
          <p:cNvSpPr txBox="1"/>
          <p:nvPr/>
        </p:nvSpPr>
        <p:spPr>
          <a:xfrm>
            <a:off x="189706" y="3429000"/>
            <a:ext cx="8954294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How while loop works?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While loop evaluates the </a:t>
            </a:r>
            <a:r>
              <a:rPr lang="en-US" sz="2000" b="1" dirty="0" err="1"/>
              <a:t>testExpression</a:t>
            </a:r>
            <a:r>
              <a:rPr lang="en-US" sz="2000" b="1" dirty="0"/>
              <a:t>(condition)</a:t>
            </a:r>
            <a:r>
              <a:rPr lang="en-US" sz="2000" dirty="0"/>
              <a:t> inside the parentheses </a:t>
            </a:r>
            <a:r>
              <a:rPr lang="en-US" sz="2000" b="1" dirty="0"/>
              <a:t>()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If </a:t>
            </a:r>
            <a:r>
              <a:rPr lang="en-US" sz="2000" dirty="0" err="1"/>
              <a:t>testExpression</a:t>
            </a:r>
            <a:r>
              <a:rPr lang="en-US" sz="2000" dirty="0"/>
              <a:t> is </a:t>
            </a:r>
            <a:r>
              <a:rPr lang="en-US" sz="2000" b="1" dirty="0"/>
              <a:t>true</a:t>
            </a:r>
            <a:r>
              <a:rPr lang="en-US" sz="2000" dirty="0"/>
              <a:t>, statements </a:t>
            </a:r>
            <a:r>
              <a:rPr lang="en-US" sz="2000" b="1" dirty="0"/>
              <a:t>inside the body </a:t>
            </a:r>
            <a:r>
              <a:rPr lang="en-US" sz="2000" dirty="0"/>
              <a:t>of while loop are executed. then, </a:t>
            </a:r>
            <a:r>
              <a:rPr lang="en-US" sz="2000" b="1" dirty="0" err="1"/>
              <a:t>testExpression</a:t>
            </a:r>
            <a:r>
              <a:rPr lang="en-US" sz="2000" b="1" dirty="0"/>
              <a:t> </a:t>
            </a:r>
            <a:r>
              <a:rPr lang="en-US" sz="2000" dirty="0"/>
              <a:t>is evaluated again.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process goes on until </a:t>
            </a:r>
            <a:r>
              <a:rPr lang="en-US" sz="2000" dirty="0" err="1"/>
              <a:t>testExpression</a:t>
            </a:r>
            <a:r>
              <a:rPr lang="en-US" sz="2000" dirty="0"/>
              <a:t> is evaluated to false.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If </a:t>
            </a:r>
            <a:r>
              <a:rPr lang="en-US" sz="2000" b="1" dirty="0" err="1"/>
              <a:t>testExpression</a:t>
            </a:r>
            <a:r>
              <a:rPr lang="en-US" sz="2000" b="1" dirty="0"/>
              <a:t> is false</a:t>
            </a:r>
            <a:r>
              <a:rPr lang="en-US" sz="2000" dirty="0"/>
              <a:t>, the </a:t>
            </a:r>
            <a:r>
              <a:rPr lang="en-US" sz="2000" b="1" dirty="0"/>
              <a:t>loop terminates (ends).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98434-DA1B-1EF8-A72B-1ACEDD332958}"/>
              </a:ext>
            </a:extLst>
          </p:cNvPr>
          <p:cNvSpPr txBox="1"/>
          <p:nvPr/>
        </p:nvSpPr>
        <p:spPr>
          <a:xfrm>
            <a:off x="457200" y="1282990"/>
            <a:ext cx="4134591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ato" panose="020B0604020202020204" charset="0"/>
              </a:rPr>
              <a:t>int </a:t>
            </a:r>
            <a:r>
              <a:rPr lang="en-US" sz="2000" dirty="0" err="1">
                <a:latin typeface="Lato" panose="020B0604020202020204" charset="0"/>
              </a:rPr>
              <a:t>i</a:t>
            </a:r>
            <a:r>
              <a:rPr lang="en-US" sz="2000" dirty="0">
                <a:latin typeface="Lato" panose="020B0604020202020204" charset="0"/>
              </a:rPr>
              <a:t>=1;</a:t>
            </a:r>
          </a:p>
          <a:p>
            <a:r>
              <a:rPr lang="en-US" sz="2000" dirty="0">
                <a:latin typeface="Lato" panose="020B0604020202020204" charset="0"/>
              </a:rPr>
              <a:t>while (</a:t>
            </a:r>
            <a:r>
              <a:rPr lang="en-US" sz="2000" dirty="0" err="1">
                <a:solidFill>
                  <a:srgbClr val="FF0000"/>
                </a:solidFill>
                <a:latin typeface="Lato" panose="020B0604020202020204" charset="0"/>
              </a:rPr>
              <a:t>i</a:t>
            </a:r>
            <a:r>
              <a:rPr lang="en-US" sz="2000" dirty="0">
                <a:solidFill>
                  <a:srgbClr val="FF0000"/>
                </a:solidFill>
                <a:latin typeface="Lato" panose="020B0604020202020204" charset="0"/>
              </a:rPr>
              <a:t>&lt;=10</a:t>
            </a:r>
            <a:r>
              <a:rPr lang="en-US" sz="2000" dirty="0">
                <a:latin typeface="Lato" panose="020B0604020202020204" charset="0"/>
              </a:rPr>
              <a:t>)</a:t>
            </a:r>
          </a:p>
          <a:p>
            <a:r>
              <a:rPr lang="en-US" sz="2000" dirty="0">
                <a:latin typeface="Lato" panose="020B0604020202020204" charset="0"/>
              </a:rPr>
              <a:t>{</a:t>
            </a:r>
          </a:p>
          <a:p>
            <a:r>
              <a:rPr lang="en-US" sz="2000" dirty="0">
                <a:latin typeface="Lato" panose="020B0604020202020204" charset="0"/>
              </a:rPr>
              <a:t>     </a:t>
            </a:r>
            <a:r>
              <a:rPr lang="en-US" sz="2000" dirty="0" err="1">
                <a:latin typeface="Lato" panose="020B0604020202020204" charset="0"/>
              </a:rPr>
              <a:t>pritnt</a:t>
            </a:r>
            <a:r>
              <a:rPr lang="en-US" sz="2000" dirty="0">
                <a:latin typeface="Lato" panose="020B0604020202020204" charset="0"/>
              </a:rPr>
              <a:t>(“Hello\n”);</a:t>
            </a:r>
          </a:p>
          <a:p>
            <a:r>
              <a:rPr lang="en-US" sz="2000" dirty="0">
                <a:latin typeface="Lato" panose="020B0604020202020204" charset="0"/>
              </a:rPr>
              <a:t>     </a:t>
            </a:r>
            <a:r>
              <a:rPr lang="en-US" sz="2000" dirty="0" err="1">
                <a:latin typeface="Lato" panose="020B0604020202020204" charset="0"/>
              </a:rPr>
              <a:t>i</a:t>
            </a:r>
            <a:r>
              <a:rPr lang="en-US" sz="2000" dirty="0">
                <a:latin typeface="Lato" panose="020B0604020202020204" charset="0"/>
              </a:rPr>
              <a:t>++;</a:t>
            </a:r>
          </a:p>
          <a:p>
            <a:r>
              <a:rPr lang="en-US" sz="2000" dirty="0">
                <a:latin typeface="Lato" panose="020B060402020202020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153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D3C6A22-10DC-4F3C-B084-234422ABF7AC}"/>
              </a:ext>
            </a:extLst>
          </p:cNvPr>
          <p:cNvSpPr txBox="1"/>
          <p:nvPr/>
        </p:nvSpPr>
        <p:spPr>
          <a:xfrm>
            <a:off x="88389" y="2693346"/>
            <a:ext cx="1665515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Input: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CBE43-1DB4-4C4C-9FF2-8EE11427A74B}"/>
              </a:ext>
            </a:extLst>
          </p:cNvPr>
          <p:cNvSpPr txBox="1"/>
          <p:nvPr/>
        </p:nvSpPr>
        <p:spPr>
          <a:xfrm>
            <a:off x="28903" y="2905687"/>
            <a:ext cx="378006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	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23B0F-AEEE-4ACA-B4C4-0A56864A83DD}"/>
              </a:ext>
            </a:extLst>
          </p:cNvPr>
          <p:cNvSpPr txBox="1"/>
          <p:nvPr/>
        </p:nvSpPr>
        <p:spPr>
          <a:xfrm>
            <a:off x="3275597" y="2706177"/>
            <a:ext cx="190700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Sample Output: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56857-6EED-4C75-B709-B35ECE345522}"/>
              </a:ext>
            </a:extLst>
          </p:cNvPr>
          <p:cNvSpPr txBox="1"/>
          <p:nvPr/>
        </p:nvSpPr>
        <p:spPr>
          <a:xfrm>
            <a:off x="4616668" y="2839967"/>
            <a:ext cx="422910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dirty="0">
                <a:latin typeface="Nunito Sans" panose="00000500000000000000" pitchFamily="2" charset="0"/>
              </a:rPr>
              <a:t>	1  2  3  4  5  6  7  8  9  10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5A87D-637E-48A9-97B6-F48EFBF946C6}"/>
              </a:ext>
            </a:extLst>
          </p:cNvPr>
          <p:cNvSpPr/>
          <p:nvPr/>
        </p:nvSpPr>
        <p:spPr>
          <a:xfrm>
            <a:off x="10510" y="80367"/>
            <a:ext cx="9144000" cy="662714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Loops/Control Statements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02049E-F6D0-4DF5-A010-80B82B89324E}"/>
              </a:ext>
            </a:extLst>
          </p:cNvPr>
          <p:cNvSpPr txBox="1"/>
          <p:nvPr/>
        </p:nvSpPr>
        <p:spPr>
          <a:xfrm>
            <a:off x="109035" y="2133600"/>
            <a:ext cx="8213105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75" b="1" dirty="0">
                <a:latin typeface="Nunito Sans" panose="00000500000000000000" pitchFamily="2" charset="0"/>
              </a:rPr>
              <a:t>Print 1 to 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A450B-48D6-610F-793F-DC7A9896F299}"/>
              </a:ext>
            </a:extLst>
          </p:cNvPr>
          <p:cNvSpPr txBox="1"/>
          <p:nvPr/>
        </p:nvSpPr>
        <p:spPr>
          <a:xfrm>
            <a:off x="109035" y="934401"/>
            <a:ext cx="86211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C00000"/>
                </a:solidFill>
                <a:effectLst/>
                <a:latin typeface="Muli"/>
              </a:rPr>
              <a:t>Write a C program to print all natural numbers from 1 to n using loop.</a:t>
            </a:r>
            <a:endParaRPr lang="en-IN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3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936306A-33BA-4782-AA65-4CCAB46676B6}"/>
              </a:ext>
            </a:extLst>
          </p:cNvPr>
          <p:cNvSpPr/>
          <p:nvPr/>
        </p:nvSpPr>
        <p:spPr>
          <a:xfrm>
            <a:off x="-3687" y="5314950"/>
            <a:ext cx="9151374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                 </a:t>
            </a:r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A9EB63-79D5-4617-BE6B-1B3CCF6955CA}"/>
              </a:ext>
            </a:extLst>
          </p:cNvPr>
          <p:cNvSpPr/>
          <p:nvPr/>
        </p:nvSpPr>
        <p:spPr>
          <a:xfrm>
            <a:off x="3687" y="56578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0C06C5-6685-4170-BADF-FF6009F3B825}"/>
              </a:ext>
            </a:extLst>
          </p:cNvPr>
          <p:cNvSpPr/>
          <p:nvPr/>
        </p:nvSpPr>
        <p:spPr>
          <a:xfrm>
            <a:off x="0" y="857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76B02-6958-4119-B17A-5F4408B90C2F}"/>
              </a:ext>
            </a:extLst>
          </p:cNvPr>
          <p:cNvSpPr/>
          <p:nvPr/>
        </p:nvSpPr>
        <p:spPr>
          <a:xfrm>
            <a:off x="0" y="1200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#include&lt;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stdio.h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E69A0-4C96-495B-844B-B51AD6FB6BEC}"/>
              </a:ext>
            </a:extLst>
          </p:cNvPr>
          <p:cNvSpPr/>
          <p:nvPr/>
        </p:nvSpPr>
        <p:spPr>
          <a:xfrm>
            <a:off x="0" y="15430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main()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D17A24-E131-43CA-9AAB-3EBBF4464991}"/>
              </a:ext>
            </a:extLst>
          </p:cNvPr>
          <p:cNvSpPr/>
          <p:nvPr/>
        </p:nvSpPr>
        <p:spPr>
          <a:xfrm>
            <a:off x="0" y="18859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A78835-D285-4C29-BBE2-2D089573DDCA}"/>
              </a:ext>
            </a:extLst>
          </p:cNvPr>
          <p:cNvSpPr/>
          <p:nvPr/>
        </p:nvSpPr>
        <p:spPr>
          <a:xfrm>
            <a:off x="0" y="22288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int n;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B9FA3D-661F-4154-837C-FCEFCBDCD0BF}"/>
              </a:ext>
            </a:extLst>
          </p:cNvPr>
          <p:cNvSpPr/>
          <p:nvPr/>
        </p:nvSpPr>
        <p:spPr>
          <a:xfrm>
            <a:off x="0" y="25717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scanf(“%d”, &amp;n);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6F580A-3648-487F-A968-D43CEAF34F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9146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	   int number = 1;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FFEC722-0C34-462C-BEEF-287DEF29767E}"/>
              </a:ext>
            </a:extLst>
          </p:cNvPr>
          <p:cNvSpPr/>
          <p:nvPr/>
        </p:nvSpPr>
        <p:spPr>
          <a:xfrm>
            <a:off x="0" y="32575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while(number &lt;= n){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2BA1BF-F77A-4A51-A31F-23E2A912161F}"/>
              </a:ext>
            </a:extLst>
          </p:cNvPr>
          <p:cNvSpPr/>
          <p:nvPr/>
        </p:nvSpPr>
        <p:spPr>
          <a:xfrm>
            <a:off x="0" y="36004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	 </a:t>
            </a:r>
            <a:r>
              <a:rPr lang="en-US" sz="2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printf(“%d”, number);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DDD948E-1856-437F-8D51-4ED976676EEB}"/>
              </a:ext>
            </a:extLst>
          </p:cNvPr>
          <p:cNvSpPr/>
          <p:nvPr/>
        </p:nvSpPr>
        <p:spPr>
          <a:xfrm>
            <a:off x="0" y="39433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number++;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5539D98-A6AE-4C69-B359-30F7357B35DF}"/>
              </a:ext>
            </a:extLst>
          </p:cNvPr>
          <p:cNvSpPr/>
          <p:nvPr/>
        </p:nvSpPr>
        <p:spPr>
          <a:xfrm>
            <a:off x="0" y="4286250"/>
            <a:ext cx="9144000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13E311-7EBF-430C-AB0A-ADAD25B5A66E}"/>
              </a:ext>
            </a:extLst>
          </p:cNvPr>
          <p:cNvSpPr/>
          <p:nvPr/>
        </p:nvSpPr>
        <p:spPr>
          <a:xfrm>
            <a:off x="0" y="4629150"/>
            <a:ext cx="9144000" cy="342900"/>
          </a:xfrm>
          <a:prstGeom prst="rect">
            <a:avLst/>
          </a:prstGeom>
          <a:solidFill>
            <a:srgbClr val="3D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     return 0;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D79F16-C8E8-4FC0-AF79-31D94CC30EBD}"/>
              </a:ext>
            </a:extLst>
          </p:cNvPr>
          <p:cNvSpPr/>
          <p:nvPr/>
        </p:nvSpPr>
        <p:spPr>
          <a:xfrm>
            <a:off x="3688" y="4972050"/>
            <a:ext cx="9140313" cy="3429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AF869B-898F-421F-B05D-8B5FACAAFB9D}"/>
              </a:ext>
            </a:extLst>
          </p:cNvPr>
          <p:cNvSpPr txBox="1"/>
          <p:nvPr/>
        </p:nvSpPr>
        <p:spPr>
          <a:xfrm>
            <a:off x="11062" y="1156511"/>
            <a:ext cx="387475" cy="8825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600700" y="2743200"/>
            <a:ext cx="1428750" cy="571500"/>
          </a:xfrm>
          <a:prstGeom prst="rect">
            <a:avLst/>
          </a:prstGeom>
          <a:solidFill>
            <a:srgbClr val="F69180"/>
          </a:solidFill>
          <a:ln>
            <a:solidFill>
              <a:srgbClr val="F691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How…??</a:t>
            </a:r>
          </a:p>
        </p:txBody>
      </p:sp>
    </p:spTree>
    <p:extLst>
      <p:ext uri="{BB962C8B-B14F-4D97-AF65-F5344CB8AC3E}">
        <p14:creationId xmlns:p14="http://schemas.microsoft.com/office/powerpoint/2010/main" val="254692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3176</Words>
  <Application>Microsoft Office PowerPoint</Application>
  <PresentationFormat>On-screen Show (4:3)</PresentationFormat>
  <Paragraphs>568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6" baseType="lpstr">
      <vt:lpstr>Courier New</vt:lpstr>
      <vt:lpstr>Lato</vt:lpstr>
      <vt:lpstr>segoe ui</vt:lpstr>
      <vt:lpstr>Calibri</vt:lpstr>
      <vt:lpstr>Arial</vt:lpstr>
      <vt:lpstr>erdana</vt:lpstr>
      <vt:lpstr>Nunito Sans Light</vt:lpstr>
      <vt:lpstr>inter-bold</vt:lpstr>
      <vt:lpstr>Wingdings</vt:lpstr>
      <vt:lpstr>Consolas</vt:lpstr>
      <vt:lpstr>Nunito Sans</vt:lpstr>
      <vt:lpstr>inter-regular</vt:lpstr>
      <vt:lpstr>Muli</vt:lpstr>
      <vt:lpstr>Nunito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FACE-45</dc:creator>
  <cp:lastModifiedBy>naveench</cp:lastModifiedBy>
  <cp:revision>411</cp:revision>
  <dcterms:created xsi:type="dcterms:W3CDTF">2006-08-16T00:00:00Z</dcterms:created>
  <dcterms:modified xsi:type="dcterms:W3CDTF">2023-02-01T10:43:02Z</dcterms:modified>
</cp:coreProperties>
</file>